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84" r:id="rId4"/>
    <p:sldId id="279" r:id="rId5"/>
    <p:sldId id="277" r:id="rId6"/>
    <p:sldId id="278" r:id="rId7"/>
    <p:sldId id="271" r:id="rId8"/>
    <p:sldId id="262" r:id="rId9"/>
    <p:sldId id="264" r:id="rId10"/>
    <p:sldId id="265" r:id="rId11"/>
    <p:sldId id="266" r:id="rId12"/>
    <p:sldId id="281" r:id="rId13"/>
    <p:sldId id="257" r:id="rId14"/>
    <p:sldId id="270" r:id="rId15"/>
    <p:sldId id="283" r:id="rId16"/>
    <p:sldId id="272" r:id="rId17"/>
    <p:sldId id="273" r:id="rId18"/>
    <p:sldId id="274" r:id="rId19"/>
    <p:sldId id="275" r:id="rId20"/>
    <p:sldId id="280" r:id="rId21"/>
    <p:sldId id="269" r:id="rId22"/>
  </p:sldIdLst>
  <p:sldSz cx="9791700" cy="7315200"/>
  <p:notesSz cx="9236075" cy="6950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73E5A-51DC-6C96-8E9E-D4C6E63A78CD}" v="13" dt="2026-02-25T19:37:35.313"/>
    <p1510:client id="{67C1F3E4-B1AA-4A9D-9B39-EC7C668BB78E}" v="4" dt="2026-02-25T18:17:14.444"/>
    <p1510:client id="{E3131453-7D6B-573B-E0BC-AD96A9DB9C09}" v="279" dt="2026-02-25T20:35:55.240"/>
    <p1510:client id="{FAF80C8F-66A9-4A87-A368-2E8712E9CEED}" v="54" dt="2026-02-25T19:53:06.7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03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Dempsey" userId="27991534-8206-491f-9c04-f55e6a0e5f40" providerId="ADAL" clId="{53D9B328-B514-4EF5-AAF9-2E6E5E834703}"/>
    <pc:docChg chg="modSld">
      <pc:chgData name="Darren Dempsey" userId="27991534-8206-491f-9c04-f55e6a0e5f40" providerId="ADAL" clId="{53D9B328-B514-4EF5-AAF9-2E6E5E834703}" dt="2026-02-25T22:37:43.268" v="13" actId="14100"/>
      <pc:docMkLst>
        <pc:docMk/>
      </pc:docMkLst>
      <pc:sldChg chg="modSp mod">
        <pc:chgData name="Darren Dempsey" userId="27991534-8206-491f-9c04-f55e6a0e5f40" providerId="ADAL" clId="{53D9B328-B514-4EF5-AAF9-2E6E5E834703}" dt="2026-02-25T22:37:43.268" v="13" actId="14100"/>
        <pc:sldMkLst>
          <pc:docMk/>
          <pc:sldMk cId="1337654787" sldId="264"/>
        </pc:sldMkLst>
        <pc:spChg chg="mod">
          <ac:chgData name="Darren Dempsey" userId="27991534-8206-491f-9c04-f55e6a0e5f40" providerId="ADAL" clId="{53D9B328-B514-4EF5-AAF9-2E6E5E834703}" dt="2026-02-25T22:37:43.268" v="13" actId="14100"/>
          <ac:spMkLst>
            <pc:docMk/>
            <pc:sldMk cId="1337654787" sldId="264"/>
            <ac:spMk id="25" creationId="{79691A11-2CF9-3FD0-1EA1-5D9BB03809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446" y="6891406"/>
            <a:ext cx="1209674" cy="3905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99097"/>
            <a:ext cx="9790176" cy="60293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1383" y="1122887"/>
            <a:ext cx="3351529" cy="518159"/>
          </a:xfrm>
          <a:custGeom>
            <a:avLst/>
            <a:gdLst/>
            <a:ahLst/>
            <a:cxnLst/>
            <a:rect l="l" t="t" r="r" b="b"/>
            <a:pathLst>
              <a:path w="3351529" h="518160">
                <a:moveTo>
                  <a:pt x="2603606" y="517586"/>
                </a:moveTo>
                <a:lnTo>
                  <a:pt x="747479" y="517586"/>
                </a:lnTo>
                <a:lnTo>
                  <a:pt x="716577" y="511347"/>
                </a:lnTo>
                <a:lnTo>
                  <a:pt x="691342" y="494333"/>
                </a:lnTo>
                <a:lnTo>
                  <a:pt x="674328" y="469098"/>
                </a:lnTo>
                <a:lnTo>
                  <a:pt x="668089" y="438195"/>
                </a:lnTo>
                <a:lnTo>
                  <a:pt x="668089" y="396951"/>
                </a:lnTo>
                <a:lnTo>
                  <a:pt x="666549" y="381390"/>
                </a:lnTo>
                <a:lnTo>
                  <a:pt x="644836" y="340814"/>
                </a:lnTo>
                <a:lnTo>
                  <a:pt x="604259" y="319100"/>
                </a:lnTo>
                <a:lnTo>
                  <a:pt x="588699" y="317561"/>
                </a:lnTo>
                <a:lnTo>
                  <a:pt x="79390" y="317561"/>
                </a:lnTo>
                <a:lnTo>
                  <a:pt x="48488" y="311322"/>
                </a:lnTo>
                <a:lnTo>
                  <a:pt x="23252" y="294308"/>
                </a:lnTo>
                <a:lnTo>
                  <a:pt x="6238" y="269073"/>
                </a:lnTo>
                <a:lnTo>
                  <a:pt x="0" y="238170"/>
                </a:lnTo>
                <a:lnTo>
                  <a:pt x="0" y="79390"/>
                </a:lnTo>
                <a:lnTo>
                  <a:pt x="6238" y="48488"/>
                </a:lnTo>
                <a:lnTo>
                  <a:pt x="23252" y="23252"/>
                </a:lnTo>
                <a:lnTo>
                  <a:pt x="48488" y="6238"/>
                </a:lnTo>
                <a:lnTo>
                  <a:pt x="79390" y="0"/>
                </a:lnTo>
                <a:lnTo>
                  <a:pt x="3271547" y="0"/>
                </a:lnTo>
                <a:lnTo>
                  <a:pt x="3315593" y="13338"/>
                </a:lnTo>
                <a:lnTo>
                  <a:pt x="3344894" y="49008"/>
                </a:lnTo>
                <a:lnTo>
                  <a:pt x="3350937" y="79390"/>
                </a:lnTo>
                <a:lnTo>
                  <a:pt x="3350937" y="238170"/>
                </a:lnTo>
                <a:lnTo>
                  <a:pt x="3337599" y="282216"/>
                </a:lnTo>
                <a:lnTo>
                  <a:pt x="3301928" y="311517"/>
                </a:lnTo>
                <a:lnTo>
                  <a:pt x="3271547" y="317561"/>
                </a:lnTo>
                <a:lnTo>
                  <a:pt x="2762387" y="317561"/>
                </a:lnTo>
                <a:lnTo>
                  <a:pt x="2746827" y="319100"/>
                </a:lnTo>
                <a:lnTo>
                  <a:pt x="2706250" y="340814"/>
                </a:lnTo>
                <a:lnTo>
                  <a:pt x="2684536" y="381390"/>
                </a:lnTo>
                <a:lnTo>
                  <a:pt x="2682997" y="396951"/>
                </a:lnTo>
                <a:lnTo>
                  <a:pt x="2682997" y="438195"/>
                </a:lnTo>
                <a:lnTo>
                  <a:pt x="2681457" y="453756"/>
                </a:lnTo>
                <a:lnTo>
                  <a:pt x="2659744" y="494333"/>
                </a:lnTo>
                <a:lnTo>
                  <a:pt x="2619167" y="516046"/>
                </a:lnTo>
                <a:lnTo>
                  <a:pt x="2603606" y="517586"/>
                </a:lnTo>
                <a:close/>
              </a:path>
            </a:pathLst>
          </a:custGeom>
          <a:solidFill>
            <a:srgbClr val="1B77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389" y="144318"/>
            <a:ext cx="53752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8755" y="4096512"/>
            <a:ext cx="685419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9585" y="1682496"/>
            <a:ext cx="4259389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42725" y="1682496"/>
            <a:ext cx="4259389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89" y="144318"/>
            <a:ext cx="48133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4912" y="1404165"/>
            <a:ext cx="6508115" cy="48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29178" y="6803136"/>
            <a:ext cx="31333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9585" y="6803136"/>
            <a:ext cx="2252091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50024" y="6803136"/>
            <a:ext cx="2252091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E32218-4F36-9364-6472-B1776344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913"/>
          <a:stretch>
            <a:fillRect/>
          </a:stretch>
        </p:blipFill>
        <p:spPr>
          <a:xfrm>
            <a:off x="2752360" y="0"/>
            <a:ext cx="7039340" cy="73152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7347584" cy="7315200"/>
            <a:chOff x="0" y="0"/>
            <a:chExt cx="7347584" cy="7315200"/>
          </a:xfrm>
          <a:solidFill>
            <a:schemeClr val="accent5"/>
          </a:solidFill>
        </p:grpSpPr>
        <p:sp>
          <p:nvSpPr>
            <p:cNvPr id="4" name="object 4"/>
            <p:cNvSpPr/>
            <p:nvPr/>
          </p:nvSpPr>
          <p:spPr>
            <a:xfrm>
              <a:off x="0" y="0"/>
              <a:ext cx="7347584" cy="7315200"/>
            </a:xfrm>
            <a:custGeom>
              <a:avLst/>
              <a:gdLst/>
              <a:ahLst/>
              <a:cxnLst/>
              <a:rect l="l" t="t" r="r" b="b"/>
              <a:pathLst>
                <a:path w="7347584" h="7315200">
                  <a:moveTo>
                    <a:pt x="0" y="7315199"/>
                  </a:moveTo>
                  <a:lnTo>
                    <a:pt x="0" y="0"/>
                  </a:lnTo>
                  <a:lnTo>
                    <a:pt x="7347384" y="0"/>
                  </a:lnTo>
                  <a:lnTo>
                    <a:pt x="4071951" y="7315199"/>
                  </a:lnTo>
                  <a:lnTo>
                    <a:pt x="0" y="73151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1248" y="915781"/>
              <a:ext cx="2562224" cy="819149"/>
            </a:xfrm>
            <a:prstGeom prst="rect">
              <a:avLst/>
            </a:prstGeom>
            <a:grpFill/>
          </p:spPr>
        </p:pic>
      </p:grpSp>
      <p:sp>
        <p:nvSpPr>
          <p:cNvPr id="6" name="object 6"/>
          <p:cNvSpPr txBox="1"/>
          <p:nvPr/>
        </p:nvSpPr>
        <p:spPr>
          <a:xfrm>
            <a:off x="380192" y="6172200"/>
            <a:ext cx="1570990" cy="952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lang="en-US" sz="1900" spc="-150">
                <a:solidFill>
                  <a:srgbClr val="FFFFFF"/>
                </a:solidFill>
                <a:latin typeface="Calibri"/>
                <a:cs typeface="Calibri"/>
              </a:rPr>
              <a:t>Public Meeting</a:t>
            </a:r>
          </a:p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lang="en-US" sz="1900" spc="-135">
                <a:solidFill>
                  <a:srgbClr val="FFFFFF"/>
                </a:solidFill>
                <a:latin typeface="Calibri"/>
                <a:cs typeface="Calibri"/>
              </a:rPr>
              <a:t>February  26, 2026</a:t>
            </a:r>
          </a:p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lang="en-US" sz="1900" spc="-135">
                <a:solidFill>
                  <a:srgbClr val="FFFFFF"/>
                </a:solidFill>
                <a:latin typeface="Calibri"/>
                <a:cs typeface="Calibri"/>
              </a:rPr>
              <a:t>7:00pm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129" y="3351086"/>
            <a:ext cx="316484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45">
                <a:solidFill>
                  <a:srgbClr val="FFFFFF"/>
                </a:solidFill>
                <a:latin typeface="Calibri"/>
                <a:cs typeface="Calibri"/>
              </a:rPr>
              <a:t>Fluoride Overview</a:t>
            </a:r>
            <a:endParaRPr sz="3200" b="1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4838" y="0"/>
            <a:ext cx="3408045" cy="7315200"/>
          </a:xfrm>
          <a:custGeom>
            <a:avLst/>
            <a:gdLst/>
            <a:ahLst/>
            <a:cxnLst/>
            <a:rect l="l" t="t" r="r" b="b"/>
            <a:pathLst>
              <a:path w="3408045" h="7315200">
                <a:moveTo>
                  <a:pt x="3407520" y="0"/>
                </a:moveTo>
                <a:lnTo>
                  <a:pt x="238745" y="7315199"/>
                </a:lnTo>
                <a:lnTo>
                  <a:pt x="0" y="7315199"/>
                </a:lnTo>
                <a:lnTo>
                  <a:pt x="3168774" y="0"/>
                </a:lnTo>
                <a:lnTo>
                  <a:pt x="340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400050" y="2450834"/>
            <a:ext cx="4953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180">
                <a:solidFill>
                  <a:srgbClr val="FFFFFF"/>
                </a:solidFill>
                <a:latin typeface="Arial Narrow"/>
                <a:cs typeface="Arial Narrow"/>
              </a:rPr>
              <a:t>Lakeview Estates</a:t>
            </a:r>
            <a:endParaRPr sz="4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957397-ABEC-15D0-14CE-9D3F1C227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0F9C16-3351-AC9D-541A-F0B313D734D4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9801A049-3D57-E99E-30F1-6BF15C76A9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FA941E7-E544-25C9-6D17-255EA179D936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E01F7B-4966-A24A-15F5-83788858B9A5}"/>
              </a:ext>
            </a:extLst>
          </p:cNvPr>
          <p:cNvSpPr txBox="1"/>
          <p:nvPr/>
        </p:nvSpPr>
        <p:spPr>
          <a:xfrm>
            <a:off x="-1" y="435869"/>
            <a:ext cx="21758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E38DF872-1E3A-88FF-A23C-AA0663860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What are Possible Solutions?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93FE04-D4D0-196A-EEFD-801146C59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1D591-EE06-D845-FA5E-29B0CFCE2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392" y="1713520"/>
            <a:ext cx="669883" cy="4611079"/>
          </a:xfrm>
          <a:prstGeom prst="rect">
            <a:avLst/>
          </a:prstGeom>
        </p:spPr>
      </p:pic>
      <p:sp>
        <p:nvSpPr>
          <p:cNvPr id="16" name="object 11" descr="$PPTXTitle">
            <a:extLst>
              <a:ext uri="{FF2B5EF4-FFF2-40B4-BE49-F238E27FC236}">
                <a16:creationId xmlns:a16="http://schemas.microsoft.com/office/drawing/2014/main" id="{39D89BEE-79A5-BE71-EEDB-EA6EDEF3E1CC}"/>
              </a:ext>
            </a:extLst>
          </p:cNvPr>
          <p:cNvSpPr txBox="1">
            <a:spLocks/>
          </p:cNvSpPr>
          <p:nvPr/>
        </p:nvSpPr>
        <p:spPr>
          <a:xfrm>
            <a:off x="3525577" y="3345627"/>
            <a:ext cx="6046023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Alternative Water Source 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Well Exploration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Regional Water line</a:t>
            </a:r>
            <a:endParaRPr lang="en-US" sz="2800" b="1" spc="-25">
              <a:latin typeface="Arial Narrow"/>
              <a:cs typeface="Arial Narrow"/>
            </a:endParaRPr>
          </a:p>
        </p:txBody>
      </p:sp>
      <p:sp>
        <p:nvSpPr>
          <p:cNvPr id="17" name="object 11" descr="$PPTXTitle">
            <a:extLst>
              <a:ext uri="{FF2B5EF4-FFF2-40B4-BE49-F238E27FC236}">
                <a16:creationId xmlns:a16="http://schemas.microsoft.com/office/drawing/2014/main" id="{B9A9418E-4650-9A9B-67E6-DE34F185669A}"/>
              </a:ext>
            </a:extLst>
          </p:cNvPr>
          <p:cNvSpPr txBox="1">
            <a:spLocks/>
          </p:cNvSpPr>
          <p:nvPr/>
        </p:nvSpPr>
        <p:spPr>
          <a:xfrm>
            <a:off x="3524248" y="1496166"/>
            <a:ext cx="6046023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POE (Point of Entry) 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In Plant Ion Exchange Treatment</a:t>
            </a:r>
            <a:endParaRPr lang="en-US" sz="2800" b="1" spc="-25">
              <a:latin typeface="Arial Narrow"/>
              <a:cs typeface="Arial Narrow"/>
            </a:endParaRPr>
          </a:p>
        </p:txBody>
      </p:sp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818662DD-EEE1-91B5-47A2-34940F3758D8}"/>
              </a:ext>
            </a:extLst>
          </p:cNvPr>
          <p:cNvSpPr txBox="1">
            <a:spLocks/>
          </p:cNvSpPr>
          <p:nvPr/>
        </p:nvSpPr>
        <p:spPr>
          <a:xfrm>
            <a:off x="3524248" y="5638800"/>
            <a:ext cx="6046023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POU (Point of Use) 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In-home Reverse Osmosis Treatment</a:t>
            </a:r>
            <a:endParaRPr lang="en-US" sz="2800" b="1" spc="-2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1980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92B03C-D0D9-76CD-7F0F-F4C50533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3ADFB4-55A5-7280-E275-92A8C4F901CF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41B4BAD-6472-CC54-D709-8B0F20B1923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257AE7D-599A-8A52-A6EC-A16C8BFBB6CB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9E8012D-5E02-8A2B-1C32-D2E0A497A756}"/>
              </a:ext>
            </a:extLst>
          </p:cNvPr>
          <p:cNvSpPr txBox="1"/>
          <p:nvPr/>
        </p:nvSpPr>
        <p:spPr>
          <a:xfrm>
            <a:off x="-1" y="435869"/>
            <a:ext cx="2175817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HOW IT WORKS</a:t>
            </a:r>
            <a:endParaRPr lang="en-US"/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6CC692C9-272B-D831-C7C4-382ED296C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POE - Point of Entry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B609BF-10BC-C075-C75C-14DB9B1D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3" y="1735380"/>
            <a:ext cx="1492028" cy="1236420"/>
          </a:xfrm>
          <a:prstGeom prst="rect">
            <a:avLst/>
          </a:prstGeom>
        </p:spPr>
      </p:pic>
      <p:sp>
        <p:nvSpPr>
          <p:cNvPr id="17" name="object 11" descr="$PPTXTitle">
            <a:extLst>
              <a:ext uri="{FF2B5EF4-FFF2-40B4-BE49-F238E27FC236}">
                <a16:creationId xmlns:a16="http://schemas.microsoft.com/office/drawing/2014/main" id="{8CA594BB-6BB5-28F1-E490-1EB687AA0C7C}"/>
              </a:ext>
            </a:extLst>
          </p:cNvPr>
          <p:cNvSpPr txBox="1">
            <a:spLocks/>
          </p:cNvSpPr>
          <p:nvPr/>
        </p:nvSpPr>
        <p:spPr>
          <a:xfrm>
            <a:off x="2478268" y="1844328"/>
            <a:ext cx="7114158" cy="411651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In-Plant Ion Exchange Treatment</a:t>
            </a:r>
          </a:p>
          <a:p>
            <a:pPr marL="12700" algn="l">
              <a:spcBef>
                <a:spcPts val="100"/>
              </a:spcBef>
            </a:pPr>
            <a:endParaRPr lang="en-US" sz="3200" b="1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Like Water Softener with Different Media 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Fluoride Particles Chemically "Stick" to Media</a:t>
            </a:r>
            <a:endParaRPr lang="en-US" sz="2800" b="1">
              <a:latin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Weekly System Backwash Strips Fluoride</a:t>
            </a:r>
            <a:endParaRPr lang="en-US" sz="1800" b="1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Hauling of Backwashed Wastewater</a:t>
            </a:r>
            <a:endParaRPr lang="en-US" sz="1800" b="1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Annual Media Replacement</a:t>
            </a:r>
            <a:endParaRPr lang="en-US" sz="2800" spc="-25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6045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AAABAEA-4519-C6C0-7B91-ED9C555F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6C51C5-5BDF-C8D7-24FF-273B0853D2E3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04A094F-B8F0-E72F-C0A1-1FC9610FCE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70B5D46-F770-84DF-6103-2279EDD8F86F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A5ADED9-1B9F-03A5-B56F-B841C31B3C09}"/>
              </a:ext>
            </a:extLst>
          </p:cNvPr>
          <p:cNvSpPr txBox="1"/>
          <p:nvPr/>
        </p:nvSpPr>
        <p:spPr>
          <a:xfrm>
            <a:off x="-1" y="435869"/>
            <a:ext cx="21758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D1274F06-B990-C464-AAB3-26656DB3B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POE Point of Entry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B47B34-D946-F792-3EE1-AF4A91B3C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3" y="1735380"/>
            <a:ext cx="1492028" cy="1236420"/>
          </a:xfrm>
          <a:prstGeom prst="rect">
            <a:avLst/>
          </a:prstGeom>
        </p:spPr>
      </p:pic>
      <p:sp>
        <p:nvSpPr>
          <p:cNvPr id="17" name="object 11" descr="$PPTXTitle">
            <a:extLst>
              <a:ext uri="{FF2B5EF4-FFF2-40B4-BE49-F238E27FC236}">
                <a16:creationId xmlns:a16="http://schemas.microsoft.com/office/drawing/2014/main" id="{F0A6DC2F-8BEE-D78D-F5AF-D70A809F195B}"/>
              </a:ext>
            </a:extLst>
          </p:cNvPr>
          <p:cNvSpPr txBox="1">
            <a:spLocks/>
          </p:cNvSpPr>
          <p:nvPr/>
        </p:nvSpPr>
        <p:spPr>
          <a:xfrm>
            <a:off x="2533650" y="1888662"/>
            <a:ext cx="7036623" cy="36728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Ion Exchange Treatment Challenges </a:t>
            </a:r>
          </a:p>
          <a:p>
            <a:pPr marL="12700" algn="l">
              <a:spcBef>
                <a:spcPts val="100"/>
              </a:spcBef>
            </a:pPr>
            <a:endParaRPr lang="en-US" sz="3200" b="1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Operation of Plant During Facility Renovations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Additional Treatment Required </a:t>
            </a:r>
            <a:r>
              <a:rPr lang="en-US" sz="1800" b="1">
                <a:latin typeface="Arial Narrow"/>
                <a:cs typeface="Arial Narrow"/>
              </a:rPr>
              <a:t>(pH &amp; Sedimentation)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Regular Media Replacement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Hauling of Backwashed Wastewater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High Capital and Operational Costs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593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485BE0-9A31-B237-4839-0D4599AD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051" b="43320"/>
          <a:stretch>
            <a:fillRect/>
          </a:stretch>
        </p:blipFill>
        <p:spPr>
          <a:xfrm>
            <a:off x="-22396" y="5566143"/>
            <a:ext cx="9817197" cy="17331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AE3F6AB-C3D8-6284-A907-6BADF0CC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D9B61A-2523-9395-1D77-AFB971595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96" y="15950"/>
            <a:ext cx="9814096" cy="5566142"/>
          </a:xfrm>
          <a:prstGeom prst="rect">
            <a:avLst/>
          </a:prstGeom>
        </p:spPr>
      </p:pic>
      <p:sp>
        <p:nvSpPr>
          <p:cNvPr id="16" name="object 11" descr="$PPTXTitle">
            <a:extLst>
              <a:ext uri="{FF2B5EF4-FFF2-40B4-BE49-F238E27FC236}">
                <a16:creationId xmlns:a16="http://schemas.microsoft.com/office/drawing/2014/main" id="{A6BF43B5-B07B-8520-792C-91761C39F34A}"/>
              </a:ext>
            </a:extLst>
          </p:cNvPr>
          <p:cNvSpPr txBox="1">
            <a:spLocks/>
          </p:cNvSpPr>
          <p:nvPr/>
        </p:nvSpPr>
        <p:spPr>
          <a:xfrm>
            <a:off x="171450" y="414637"/>
            <a:ext cx="93988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>
                <a:solidFill>
                  <a:schemeClr val="bg1"/>
                </a:solidFill>
                <a:latin typeface="Arial Narrow"/>
                <a:cs typeface="Arial Narrow"/>
              </a:rPr>
              <a:t>Alternative Water Source?</a:t>
            </a:r>
            <a:endParaRPr lang="en-US" sz="4000" b="1" spc="-25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62EA133B-FC40-E896-830C-CDCC21FE2EC4}"/>
              </a:ext>
            </a:extLst>
          </p:cNvPr>
          <p:cNvSpPr txBox="1"/>
          <p:nvPr/>
        </p:nvSpPr>
        <p:spPr>
          <a:xfrm>
            <a:off x="583338" y="1667486"/>
            <a:ext cx="888451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9875" algn="l"/>
              </a:tabLst>
            </a:pPr>
            <a:r>
              <a:rPr lang="en-US" sz="3200" b="1">
                <a:solidFill>
                  <a:srgbClr val="FFFFFF"/>
                </a:solidFill>
                <a:latin typeface="Calibri"/>
                <a:cs typeface="Calibri"/>
              </a:rPr>
              <a:t>2025 Test </a:t>
            </a:r>
            <a:r>
              <a:rPr sz="3200" b="1" spc="-1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lang="en-US" sz="3200" b="1" spc="-10">
                <a:solidFill>
                  <a:srgbClr val="FFFFFF"/>
                </a:solidFill>
                <a:latin typeface="Calibri"/>
                <a:cs typeface="Calibri"/>
              </a:rPr>
              <a:t> Exploration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619875" algn="l"/>
              </a:tabLst>
            </a:pPr>
            <a:r>
              <a:rPr lang="en-US" sz="2400" b="1" spc="-10">
                <a:solidFill>
                  <a:srgbClr val="FFFFFF"/>
                </a:solidFill>
                <a:latin typeface="Calibri"/>
                <a:cs typeface="Calibri"/>
              </a:rPr>
              <a:t>No viable aquafer below existing (150-meter maximum depth)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9875" algn="l"/>
              </a:tabLst>
            </a:pPr>
            <a:endParaRPr sz="2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4659EDF-B4A4-001E-C523-FA34750DB3F0}"/>
              </a:ext>
            </a:extLst>
          </p:cNvPr>
          <p:cNvSpPr txBox="1"/>
          <p:nvPr/>
        </p:nvSpPr>
        <p:spPr>
          <a:xfrm>
            <a:off x="583338" y="3214196"/>
            <a:ext cx="888451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9875" algn="l"/>
              </a:tabLst>
            </a:pPr>
            <a:r>
              <a:rPr lang="en-US" sz="3200" b="1">
                <a:solidFill>
                  <a:srgbClr val="FFFFFF"/>
                </a:solidFill>
                <a:latin typeface="Calibri"/>
                <a:cs typeface="Calibri"/>
              </a:rPr>
              <a:t>Regional Water Line</a:t>
            </a:r>
          </a:p>
          <a:p>
            <a:pPr marL="469900" lvl="2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619875" algn="l"/>
              </a:tabLst>
            </a:pPr>
            <a:r>
              <a:rPr lang="en-US" sz="2400" b="1">
                <a:solidFill>
                  <a:srgbClr val="FFFFFF"/>
                </a:solidFill>
                <a:latin typeface="Calibri"/>
                <a:cs typeface="Calibri"/>
              </a:rPr>
              <a:t>2025 High-Level Concept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619875" algn="l"/>
              </a:tabLst>
            </a:pPr>
            <a:r>
              <a:rPr lang="en-US" sz="2400" b="1">
                <a:solidFill>
                  <a:srgbClr val="FFFFFF"/>
                </a:solidFill>
                <a:latin typeface="Calibri"/>
                <a:cs typeface="Calibri"/>
              </a:rPr>
              <a:t>Feasibility Study Grant Application 2025</a:t>
            </a:r>
            <a:endParaRPr sz="2400" b="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CF4D9C-55B9-0A57-CA2C-609B0C20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9D97C-55B9-D514-98C5-D99B4513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89" y="1672939"/>
            <a:ext cx="9791700" cy="5642261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5D61E619-51BB-73CF-BB58-D18769ED32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7512" y="6874955"/>
            <a:ext cx="1219199" cy="42429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AF24B84-B8BC-8F3A-A4EF-043B8DE9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AE55A-40AA-2ED1-6069-3421FAB22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96" y="15950"/>
            <a:ext cx="9814096" cy="1655217"/>
          </a:xfrm>
          <a:prstGeom prst="rect">
            <a:avLst/>
          </a:prstGeom>
        </p:spPr>
      </p:pic>
      <p:sp>
        <p:nvSpPr>
          <p:cNvPr id="16" name="object 11" descr="$PPTXTitle">
            <a:extLst>
              <a:ext uri="{FF2B5EF4-FFF2-40B4-BE49-F238E27FC236}">
                <a16:creationId xmlns:a16="http://schemas.microsoft.com/office/drawing/2014/main" id="{45041822-1E7C-2F20-0F19-B7E8E5F1AD5F}"/>
              </a:ext>
            </a:extLst>
          </p:cNvPr>
          <p:cNvSpPr txBox="1">
            <a:spLocks/>
          </p:cNvSpPr>
          <p:nvPr/>
        </p:nvSpPr>
        <p:spPr>
          <a:xfrm>
            <a:off x="171450" y="414637"/>
            <a:ext cx="93988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>
                <a:solidFill>
                  <a:schemeClr val="bg1"/>
                </a:solidFill>
                <a:latin typeface="Arial Narrow"/>
                <a:cs typeface="Arial Narrow"/>
              </a:rPr>
              <a:t>High-Level Regional Water Line Concept</a:t>
            </a:r>
            <a:endParaRPr lang="en-US" sz="4000" b="1" spc="-25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202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F044B9-9683-F5A7-B831-FF821040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540913-5DA2-9CC8-5534-C74656EAEB4F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276FB763-C1BC-6F73-B954-943DB9524A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0F69D68D-096C-73A5-CFAC-E2AFA1D23755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CDCCEB9-A7BC-E5CC-0486-B05F35D868CE}"/>
              </a:ext>
            </a:extLst>
          </p:cNvPr>
          <p:cNvSpPr txBox="1"/>
          <p:nvPr/>
        </p:nvSpPr>
        <p:spPr>
          <a:xfrm>
            <a:off x="-1" y="435869"/>
            <a:ext cx="2175817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HOW IT WORKS</a:t>
            </a:r>
            <a:endParaRPr lang="en-US"/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1775761A-7AA0-8B93-0232-13120D3C5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POU - Point of Use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26FB38-C644-DBFE-F7F5-39AD7121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3" y="1735380"/>
            <a:ext cx="1492028" cy="1236420"/>
          </a:xfrm>
          <a:prstGeom prst="rect">
            <a:avLst/>
          </a:prstGeom>
        </p:spPr>
      </p:pic>
      <p:sp>
        <p:nvSpPr>
          <p:cNvPr id="8" name="object 11" descr="$PPTXTitle">
            <a:extLst>
              <a:ext uri="{FF2B5EF4-FFF2-40B4-BE49-F238E27FC236}">
                <a16:creationId xmlns:a16="http://schemas.microsoft.com/office/drawing/2014/main" id="{8161614B-C6D5-2B4F-FA41-FDAB79CBA869}"/>
              </a:ext>
            </a:extLst>
          </p:cNvPr>
          <p:cNvSpPr txBox="1">
            <a:spLocks/>
          </p:cNvSpPr>
          <p:nvPr/>
        </p:nvSpPr>
        <p:spPr>
          <a:xfrm>
            <a:off x="2533650" y="1877579"/>
            <a:ext cx="7036623" cy="496546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In-Home Reverse Osmosis Treatment</a:t>
            </a:r>
          </a:p>
          <a:p>
            <a:pPr marL="12700" algn="l">
              <a:spcBef>
                <a:spcPts val="100"/>
              </a:spcBef>
            </a:pPr>
            <a:endParaRPr lang="en-US" sz="3200" b="1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Single R.O. Tap Standardized &amp; Monitored for Drinking and Cooking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Readily Available Commercial Technology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No Disruption to Plant or Water System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  <a:cs typeface="Arial Narrow"/>
              </a:rPr>
              <a:t>Lowest Capital and Operational Short-term Solution until Longterm Solution is Implemented 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4647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35FA9B-9964-CB72-A6D6-FA45292F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F834D5-318A-0DA4-A84F-0ACACDDCBA67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EB6CFB5-C598-874F-B102-445A337F63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5842CC3-AA81-CA24-9C3D-A4407236D53B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E4A1DE6-5B52-6DAE-EDEC-3292A8B1F078}"/>
              </a:ext>
            </a:extLst>
          </p:cNvPr>
          <p:cNvSpPr txBox="1"/>
          <p:nvPr/>
        </p:nvSpPr>
        <p:spPr>
          <a:xfrm>
            <a:off x="-1" y="435869"/>
            <a:ext cx="21758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9736A4D5-5359-80EE-6F47-A022A480B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POU - Point of Use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D64D54-B374-1761-BC8B-780BDCB8A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3" y="1735380"/>
            <a:ext cx="1492028" cy="1236420"/>
          </a:xfrm>
          <a:prstGeom prst="rect">
            <a:avLst/>
          </a:prstGeom>
        </p:spPr>
      </p:pic>
      <p:sp>
        <p:nvSpPr>
          <p:cNvPr id="17" name="object 11" descr="$PPTXTitle">
            <a:extLst>
              <a:ext uri="{FF2B5EF4-FFF2-40B4-BE49-F238E27FC236}">
                <a16:creationId xmlns:a16="http://schemas.microsoft.com/office/drawing/2014/main" id="{BED72EF7-11F3-B268-7C87-37BD1D937D26}"/>
              </a:ext>
            </a:extLst>
          </p:cNvPr>
          <p:cNvSpPr txBox="1">
            <a:spLocks/>
          </p:cNvSpPr>
          <p:nvPr/>
        </p:nvSpPr>
        <p:spPr>
          <a:xfrm>
            <a:off x="2533650" y="1888662"/>
            <a:ext cx="7036623" cy="41036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200" b="1">
                <a:latin typeface="Arial Narrow"/>
                <a:cs typeface="Arial Narrow"/>
              </a:rPr>
              <a:t>In-Home Reverse Osmosis Challenges</a:t>
            </a:r>
          </a:p>
          <a:p>
            <a:pPr marL="12700" algn="l">
              <a:spcBef>
                <a:spcPts val="100"/>
              </a:spcBef>
            </a:pPr>
            <a:endParaRPr lang="en-US" sz="3200" b="1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  <a:cs typeface="Arial Narrow"/>
              </a:rPr>
              <a:t>Only Mitigates Fluoride at One Tap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Arial Narrow"/>
              </a:rPr>
              <a:t>Ongoing Maintenance &amp; Filter Replacement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25">
                <a:latin typeface="Arial Narrow"/>
              </a:rPr>
              <a:t>Mandatory Fluoride Testing From Tap – Frequency To Be Determined</a:t>
            </a:r>
            <a:endParaRPr lang="en-US"/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-2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4907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C6DDFF-5099-B07A-090F-4B4DDAD2A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DAA9A86-722A-7B1A-0186-34146378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051" b="43320"/>
          <a:stretch>
            <a:fillRect/>
          </a:stretch>
        </p:blipFill>
        <p:spPr>
          <a:xfrm>
            <a:off x="-22396" y="5566143"/>
            <a:ext cx="9817197" cy="1733107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D2546904-F57E-D11F-A546-7803BFC250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8891152-1F8D-53D1-7308-B7B05BF6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09969-D3FB-7D77-F646-E3808151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814096" cy="5566142"/>
          </a:xfrm>
          <a:prstGeom prst="rect">
            <a:avLst/>
          </a:prstGeom>
        </p:spPr>
      </p:pic>
      <p:pic>
        <p:nvPicPr>
          <p:cNvPr id="2" name="Picture 1" descr="A blue table with white text&#10;&#10;AI-generated content may be incorrect.">
            <a:extLst>
              <a:ext uri="{FF2B5EF4-FFF2-40B4-BE49-F238E27FC236}">
                <a16:creationId xmlns:a16="http://schemas.microsoft.com/office/drawing/2014/main" id="{A96F18FC-10E9-ADB4-8A25-178578ECF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3051"/>
            <a:ext cx="9792112" cy="44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941E84-5DCE-3AE2-B47B-0F0D4881A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E6A437-C7A9-6675-22AE-AB92F56CA569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CA84245-2D7D-85EE-EF94-00B21E3997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B7DAA5E-C44A-7BF9-B7EB-60F147C2FB5F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9FF3AD7-BA01-EDCE-149B-19832B1BC4DF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BABA87-E92A-DDD3-137B-E3A0562C2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59F5B-F954-B867-23AF-C6344BDD88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812" b="43810"/>
          <a:stretch>
            <a:fillRect/>
          </a:stretch>
        </p:blipFill>
        <p:spPr>
          <a:xfrm>
            <a:off x="2593923" y="1538177"/>
            <a:ext cx="5813388" cy="900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118E5-3BE1-CEE0-29B6-E1A3963DFA94}"/>
              </a:ext>
            </a:extLst>
          </p:cNvPr>
          <p:cNvSpPr txBox="1"/>
          <p:nvPr/>
        </p:nvSpPr>
        <p:spPr>
          <a:xfrm>
            <a:off x="2474073" y="2438400"/>
            <a:ext cx="5469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0070C0"/>
                </a:solidFill>
              </a:rPr>
              <a:t>Terrina.Perley@gov.ab.ca</a:t>
            </a:r>
          </a:p>
          <a:p>
            <a:r>
              <a:rPr lang="en-CA" b="1">
                <a:solidFill>
                  <a:srgbClr val="0070C0"/>
                </a:solidFill>
              </a:rPr>
              <a:t>403-340-5568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33D07-A89B-8F6E-C2F8-D9200DEC038F}"/>
              </a:ext>
            </a:extLst>
          </p:cNvPr>
          <p:cNvSpPr txBox="1"/>
          <p:nvPr/>
        </p:nvSpPr>
        <p:spPr>
          <a:xfrm>
            <a:off x="2474073" y="3491948"/>
            <a:ext cx="4462994" cy="2661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Jesse Skwaruk</a:t>
            </a:r>
          </a:p>
          <a:p>
            <a:r>
              <a:rPr lang="en-US"/>
              <a:t>Drinking Water Operations Specialist</a:t>
            </a:r>
          </a:p>
          <a:p>
            <a:r>
              <a:rPr lang="en-US"/>
              <a:t>Drinking Water &amp; Wastewater Programs</a:t>
            </a:r>
          </a:p>
          <a:p>
            <a:r>
              <a:rPr lang="en-US"/>
              <a:t>Water and Waste Sustainability </a:t>
            </a:r>
          </a:p>
          <a:p>
            <a:r>
              <a:rPr lang="en-US" b="1">
                <a:solidFill>
                  <a:srgbClr val="0070C0"/>
                </a:solidFill>
              </a:rPr>
              <a:t>Jesse.Skwaruk@gov.ab.ca</a:t>
            </a:r>
          </a:p>
          <a:p>
            <a:r>
              <a:rPr lang="en-US" b="1">
                <a:solidFill>
                  <a:srgbClr val="0070C0"/>
                </a:solidFill>
              </a:rPr>
              <a:t>403-396-8714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A77265-D6BE-69E4-7EB6-BA6E523E3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923" y="5777023"/>
            <a:ext cx="4448413" cy="593121"/>
          </a:xfrm>
          <a:prstGeom prst="rect">
            <a:avLst/>
          </a:prstGeom>
        </p:spPr>
      </p:pic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91241024-1D2E-652C-A4A6-3F3AB5023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4073" y="420688"/>
            <a:ext cx="691757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400" b="1">
                <a:latin typeface="Arial Narrow"/>
                <a:cs typeface="Arial Narrow"/>
              </a:rPr>
              <a:t>Alberta Environment &amp; Protected Areas</a:t>
            </a:r>
            <a:endParaRPr sz="3400" b="1" spc="-2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3819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4F36F0-7069-3766-2FD0-3B35AF6E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52FCAD-AE02-4CA7-EE0E-00FA5A5EC60A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79E08128-5F9C-E480-39C3-7152B1D17D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DBCC48A-5548-0538-B668-E5F08AD9C8B5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17DC185-B130-2189-4600-698A126E34EF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E0241-E4C7-41AE-3830-919A3CCEA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68F095D0-56FC-0F02-5942-970C0E3102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23" y="420688"/>
            <a:ext cx="6569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Alberta Health Services</a:t>
            </a:r>
            <a:endParaRPr sz="4000" b="1" spc="-25">
              <a:latin typeface="Arial Narrow"/>
              <a:cs typeface="Arial Narro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FF3C7-E525-D595-546D-3D43854E746E}"/>
              </a:ext>
            </a:extLst>
          </p:cNvPr>
          <p:cNvSpPr txBox="1"/>
          <p:nvPr/>
        </p:nvSpPr>
        <p:spPr>
          <a:xfrm>
            <a:off x="2604113" y="1600200"/>
            <a:ext cx="60432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0070C0"/>
                </a:solidFill>
              </a:rPr>
              <a:t>Pamela Kutuadu </a:t>
            </a:r>
            <a:r>
              <a:rPr lang="en-CA"/>
              <a:t>B.Sc. B.EH (AD), MPH, CPHI(C)</a:t>
            </a:r>
          </a:p>
          <a:p>
            <a:r>
              <a:rPr lang="en-CA"/>
              <a:t>Public Health Inspector II</a:t>
            </a:r>
          </a:p>
          <a:p>
            <a:r>
              <a:rPr lang="en-CA"/>
              <a:t>Central Zone- Drinking Water and Land use Lead</a:t>
            </a:r>
          </a:p>
          <a:p>
            <a:r>
              <a:rPr lang="en-CA"/>
              <a:t>300 Jordan Parkway</a:t>
            </a:r>
          </a:p>
          <a:p>
            <a:r>
              <a:rPr lang="en-CA"/>
              <a:t>Red Deer, AB T4P 0G8</a:t>
            </a:r>
          </a:p>
          <a:p>
            <a:r>
              <a:rPr lang="en-CA" b="1">
                <a:solidFill>
                  <a:srgbClr val="0070C0"/>
                </a:solidFill>
              </a:rPr>
              <a:t>Pamela.Kutuadu@albertahealthservices.ca </a:t>
            </a:r>
          </a:p>
          <a:p>
            <a:r>
              <a:rPr lang="en-CA" b="1">
                <a:solidFill>
                  <a:srgbClr val="0070C0"/>
                </a:solidFill>
              </a:rPr>
              <a:t>403-406-1029</a:t>
            </a:r>
          </a:p>
          <a:p>
            <a:endParaRPr lang="en-CA" b="1">
              <a:solidFill>
                <a:srgbClr val="0070C0"/>
              </a:solidFill>
            </a:endParaRPr>
          </a:p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4E71D0-DAE9-5D09-55CD-592364D5A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70" y="5715000"/>
            <a:ext cx="2876951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101677-21E5-95A0-3FD2-4D9F371F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BA936F-D759-335F-4077-C96787FAD251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30E9248-8D6D-52C7-9E54-5536B97DDB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D5FC78B-F421-3726-0D62-77E9BA8ACF09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F633A46-0B2E-59CE-B0B3-7808F0E0861F}"/>
              </a:ext>
            </a:extLst>
          </p:cNvPr>
          <p:cNvSpPr txBox="1"/>
          <p:nvPr/>
        </p:nvSpPr>
        <p:spPr>
          <a:xfrm>
            <a:off x="-1" y="435869"/>
            <a:ext cx="2175817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8837A7DD-F362-772D-B9D6-E52EB05034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spc="-25">
                <a:latin typeface="Arial Narrow"/>
                <a:cs typeface="Arial Narrow"/>
              </a:rPr>
              <a:t>Presentation Outline</a:t>
            </a:r>
            <a:endParaRPr sz="4000" b="1" spc="-25">
              <a:latin typeface="Arial Narrow"/>
              <a:cs typeface="Arial Narrow"/>
            </a:endParaRPr>
          </a:p>
        </p:txBody>
      </p:sp>
      <p:sp>
        <p:nvSpPr>
          <p:cNvPr id="17" name="object 11" descr="$PPTXTitle">
            <a:extLst>
              <a:ext uri="{FF2B5EF4-FFF2-40B4-BE49-F238E27FC236}">
                <a16:creationId xmlns:a16="http://schemas.microsoft.com/office/drawing/2014/main" id="{2620C791-AA7D-E49E-7166-B2C09289830C}"/>
              </a:ext>
            </a:extLst>
          </p:cNvPr>
          <p:cNvSpPr txBox="1">
            <a:spLocks/>
          </p:cNvSpPr>
          <p:nvPr/>
        </p:nvSpPr>
        <p:spPr>
          <a:xfrm>
            <a:off x="2688723" y="1600488"/>
            <a:ext cx="6006500" cy="41908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>
                <a:ea typeface="Calibri"/>
              </a:rPr>
              <a:t>Changes to Potable Water Regulations</a:t>
            </a:r>
            <a:endParaRPr lang="en-US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>
                <a:ea typeface="Calibri"/>
              </a:rPr>
              <a:t>Fluoride Risks</a:t>
            </a:r>
            <a:endParaRPr lang="en-US" sz="2400" dirty="0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>
                <a:ea typeface="Calibri"/>
              </a:rPr>
              <a:t>Lakeview Estates Fluoride Concentration</a:t>
            </a:r>
          </a:p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 dirty="0">
                <a:ea typeface="Calibri"/>
              </a:rPr>
              <a:t>Investi</a:t>
            </a:r>
            <a:r>
              <a:rPr lang="en-US" sz="2400">
                <a:ea typeface="Calibri"/>
              </a:rPr>
              <a:t>gation and Activities to Date</a:t>
            </a:r>
            <a:endParaRPr lang="en-US" sz="2400" dirty="0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>
                <a:ea typeface="Calibri"/>
              </a:rPr>
              <a:t>Fluoride Mitigation Options</a:t>
            </a:r>
            <a:endParaRPr lang="en-US" sz="2400" dirty="0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>
                <a:ea typeface="Calibri"/>
              </a:rPr>
              <a:t>Contact Information</a:t>
            </a:r>
            <a:endParaRPr lang="en-US" sz="2400" dirty="0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r>
              <a:rPr lang="en-US" sz="2400">
                <a:ea typeface="Calibri"/>
              </a:rPr>
              <a:t>Questions and Comments</a:t>
            </a:r>
            <a:endParaRPr lang="en-US" sz="2400" dirty="0">
              <a:ea typeface="Calibri"/>
            </a:endParaRPr>
          </a:p>
          <a:p>
            <a:pPr marL="12700" algn="l">
              <a:spcBef>
                <a:spcPts val="100"/>
              </a:spcBef>
            </a:pPr>
            <a:endParaRPr lang="en-US" sz="2400" spc="-25" dirty="0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endParaRPr lang="en-US" sz="2400" spc="-25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endParaRPr lang="en-US" sz="2400" b="1" spc="-25">
              <a:ea typeface="Calibri"/>
            </a:endParaRPr>
          </a:p>
          <a:p>
            <a:pPr marL="469900" indent="-457200" algn="l">
              <a:spcBef>
                <a:spcPts val="100"/>
              </a:spcBef>
              <a:buAutoNum type="arabicPeriod"/>
            </a:pPr>
            <a:endParaRPr lang="en-US" sz="2400" b="1" spc="-25">
              <a:ea typeface="Calibri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B4C37BA-E6BA-2D9A-9909-C98902A62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61B117-E535-B760-EC58-434796233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759E44-E766-295A-0BCD-4D0DEB71D09B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0B5E926-D9D5-949B-3DE3-7199516080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EE9E321-2AD2-4856-ED61-3EB1B76243DA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753CCBC-673E-B624-2966-E447B9DE6569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2CB5D-2E8E-F493-2813-6A93B8CA8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58E414D6-34E2-420A-D226-9266947A6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23" y="420688"/>
            <a:ext cx="6569127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err="1">
                <a:latin typeface="Arial Narrow"/>
              </a:rPr>
              <a:t>Lacom</a:t>
            </a:r>
            <a:r>
              <a:rPr lang="en-US" sz="4000" b="1">
                <a:latin typeface="Arial Narrow"/>
              </a:rPr>
              <a:t>be County</a:t>
            </a:r>
            <a:endParaRPr lang="en-US"/>
          </a:p>
        </p:txBody>
      </p:sp>
      <p:pic>
        <p:nvPicPr>
          <p:cNvPr id="6" name="Picture 5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A5E96966-33F1-7929-A17F-35C28156F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469" y="4190481"/>
            <a:ext cx="5325585" cy="2037657"/>
          </a:xfrm>
          <a:prstGeom prst="rect">
            <a:avLst/>
          </a:prstGeom>
        </p:spPr>
      </p:pic>
      <p:pic>
        <p:nvPicPr>
          <p:cNvPr id="7" name="Picture 6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0120DFE9-AE73-2C70-083F-B002B6532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304" y="1834688"/>
            <a:ext cx="5316068" cy="18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7A8E2B8-68A8-D0B1-A475-7356E158B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3EF1CB-4E2B-16B7-5BEA-8CF0C8B1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913"/>
          <a:stretch>
            <a:fillRect/>
          </a:stretch>
        </p:blipFill>
        <p:spPr>
          <a:xfrm>
            <a:off x="2752360" y="0"/>
            <a:ext cx="7039340" cy="73152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30B903B-E276-CEEA-54EA-3E8CB6E801C3}"/>
              </a:ext>
            </a:extLst>
          </p:cNvPr>
          <p:cNvSpPr/>
          <p:nvPr/>
        </p:nvSpPr>
        <p:spPr>
          <a:xfrm>
            <a:off x="0" y="0"/>
            <a:ext cx="7347584" cy="7315200"/>
          </a:xfrm>
          <a:custGeom>
            <a:avLst/>
            <a:gdLst/>
            <a:ahLst/>
            <a:cxnLst/>
            <a:rect l="l" t="t" r="r" b="b"/>
            <a:pathLst>
              <a:path w="7347584" h="7315200">
                <a:moveTo>
                  <a:pt x="0" y="7315199"/>
                </a:moveTo>
                <a:lnTo>
                  <a:pt x="0" y="0"/>
                </a:lnTo>
                <a:lnTo>
                  <a:pt x="7347384" y="0"/>
                </a:lnTo>
                <a:lnTo>
                  <a:pt x="4071951" y="7315199"/>
                </a:lnTo>
                <a:lnTo>
                  <a:pt x="0" y="731519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D9ADBC3-C24C-8B33-0059-9002EBDB5F63}"/>
              </a:ext>
            </a:extLst>
          </p:cNvPr>
          <p:cNvSpPr/>
          <p:nvPr/>
        </p:nvSpPr>
        <p:spPr>
          <a:xfrm>
            <a:off x="4064838" y="0"/>
            <a:ext cx="3408045" cy="7315200"/>
          </a:xfrm>
          <a:custGeom>
            <a:avLst/>
            <a:gdLst/>
            <a:ahLst/>
            <a:cxnLst/>
            <a:rect l="l" t="t" r="r" b="b"/>
            <a:pathLst>
              <a:path w="3408045" h="7315200">
                <a:moveTo>
                  <a:pt x="3407520" y="0"/>
                </a:moveTo>
                <a:lnTo>
                  <a:pt x="238745" y="7315199"/>
                </a:lnTo>
                <a:lnTo>
                  <a:pt x="0" y="7315199"/>
                </a:lnTo>
                <a:lnTo>
                  <a:pt x="3168774" y="0"/>
                </a:lnTo>
                <a:lnTo>
                  <a:pt x="340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493BCB73-BEA5-F4CA-2214-D82CD42E9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0152" y="2133600"/>
            <a:ext cx="3224416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4800" spc="-415">
                <a:solidFill>
                  <a:srgbClr val="FFFFFF"/>
                </a:solidFill>
                <a:latin typeface="Arial Black"/>
                <a:cs typeface="Arial Black"/>
              </a:rPr>
              <a:t>Questions</a:t>
            </a:r>
            <a:br>
              <a:rPr lang="en-CA" sz="4800" spc="-415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CA" sz="4800" spc="-415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br>
              <a:rPr lang="en-CA" sz="4800" spc="-415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CA" sz="4800" spc="-415">
                <a:solidFill>
                  <a:srgbClr val="FFFFFF"/>
                </a:solidFill>
                <a:latin typeface="Arial Black"/>
                <a:cs typeface="Arial Black"/>
              </a:rPr>
              <a:t>Comments</a:t>
            </a:r>
            <a:endParaRPr sz="4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355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473E5B-E7DE-1651-0C53-ACAABD9D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CF9D17-A7F9-5EF0-FE46-709B4CE8CC0E}"/>
              </a:ext>
            </a:extLst>
          </p:cNvPr>
          <p:cNvSpPr/>
          <p:nvPr/>
        </p:nvSpPr>
        <p:spPr>
          <a:xfrm>
            <a:off x="0" y="3175"/>
            <a:ext cx="2253096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2CF4F0DB-0BD7-3862-8E9D-1A66160D44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A816AAD-18D9-38E1-6BFD-42A1D3ECF017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85B9EAC-16B3-7B3B-6455-D5AA3EA2CA78}"/>
              </a:ext>
            </a:extLst>
          </p:cNvPr>
          <p:cNvSpPr txBox="1"/>
          <p:nvPr/>
        </p:nvSpPr>
        <p:spPr>
          <a:xfrm>
            <a:off x="-1" y="435869"/>
            <a:ext cx="2175817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707FA8BF-DD06-779B-AC16-210B04D2E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450" y="414637"/>
            <a:ext cx="7112823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spc="-25">
                <a:latin typeface="Arial Narrow"/>
                <a:cs typeface="Arial Narrow"/>
              </a:rPr>
              <a:t>Changes to Fluoride (MAC)</a:t>
            </a:r>
            <a:endParaRPr sz="4000" b="1" spc="-25">
              <a:latin typeface="Arial Narrow"/>
              <a:cs typeface="Arial Narrow"/>
            </a:endParaRPr>
          </a:p>
        </p:txBody>
      </p:sp>
      <p:sp>
        <p:nvSpPr>
          <p:cNvPr id="17" name="object 11" descr="$PPTXTitle">
            <a:extLst>
              <a:ext uri="{FF2B5EF4-FFF2-40B4-BE49-F238E27FC236}">
                <a16:creationId xmlns:a16="http://schemas.microsoft.com/office/drawing/2014/main" id="{D7CD20B8-67F2-0A79-5263-C987DE4C6EF7}"/>
              </a:ext>
            </a:extLst>
          </p:cNvPr>
          <p:cNvSpPr txBox="1">
            <a:spLocks/>
          </p:cNvSpPr>
          <p:nvPr/>
        </p:nvSpPr>
        <p:spPr>
          <a:xfrm>
            <a:off x="2456115" y="1201477"/>
            <a:ext cx="7114158" cy="454739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endParaRPr lang="en-US" sz="2400">
              <a:ea typeface="Calibri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>
              <a:ea typeface="Calibri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</a:rPr>
              <a:t>Changes made to the Alberta Water Act Regulations June 2022</a:t>
            </a:r>
          </a:p>
          <a:p>
            <a:pPr marL="12700" algn="l">
              <a:spcBef>
                <a:spcPts val="100"/>
              </a:spcBef>
            </a:pPr>
            <a:endParaRPr lang="en-US" sz="2400">
              <a:ea typeface="Calibri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</a:rPr>
              <a:t>Alberta Environment Lowered Fluoride Maximum Allowable Concentration (MAC) to Match Federal Standard of 1.5 mg/L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>
              <a:ea typeface="Calibri"/>
            </a:endParaRPr>
          </a:p>
          <a:p>
            <a:pPr marL="469900" indent="-457200" algn="l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2400" spc="-25">
                <a:ea typeface="Calibri"/>
              </a:rPr>
              <a:t>Lakeview Estates Compliance by December 2030</a:t>
            </a: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b="1" spc="-25">
              <a:ea typeface="Calibri"/>
            </a:endParaRPr>
          </a:p>
          <a:p>
            <a:pPr marL="46990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b="1" spc="-25">
              <a:ea typeface="Calibri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38D2451-7001-2DD4-FA63-FC3BFCA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10021B-745E-650E-F9AB-A042E7A5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260F38D-C5E4-12A5-B46A-07705B912CBB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58E8A23-8E07-60C6-7645-854DE04221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5EE1CB3-FF6D-7693-8F78-5F22F9F61D1D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AC388F7-8E05-3834-CE4A-F8F365827551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FLUORIDE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FACTS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B10CD-24AA-FE6F-DA09-347E7DC1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28C8A714-416E-8F20-D9D3-0E29C1175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23" y="420688"/>
            <a:ext cx="6569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Fluoride Risks</a:t>
            </a:r>
            <a:endParaRPr sz="4000" b="1" spc="-25">
              <a:latin typeface="Arial Narrow"/>
              <a:cs typeface="Arial Narro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150A8-D145-7154-6A4D-EC979C037EB3}"/>
              </a:ext>
            </a:extLst>
          </p:cNvPr>
          <p:cNvSpPr txBox="1"/>
          <p:nvPr/>
        </p:nvSpPr>
        <p:spPr>
          <a:xfrm>
            <a:off x="2597469" y="1602685"/>
            <a:ext cx="6043258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en-CA" sz="2400" b="1" u="sng">
                <a:solidFill>
                  <a:schemeClr val="tx1"/>
                </a:solidFill>
              </a:rPr>
              <a:t>Dental Fluorosis </a:t>
            </a:r>
            <a:endParaRPr lang="en-CA" sz="240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CA" sz="2400" b="1" u="sng">
              <a:solidFill>
                <a:schemeClr val="tx1"/>
              </a:solidFill>
            </a:endParaRPr>
          </a:p>
          <a:p>
            <a:r>
              <a:rPr lang="en-US" sz="2400" b="1"/>
              <a:t>“</a:t>
            </a:r>
            <a:r>
              <a:rPr lang="en-US" sz="2400"/>
              <a:t> Fluoride levels higher than 1.5 mg/L may: </a:t>
            </a:r>
          </a:p>
          <a:p>
            <a:r>
              <a:rPr lang="en-US" sz="2400"/>
              <a:t>Cause white spots to form on tooth enamel (called dental fluorosis) in children up to the age of 8. </a:t>
            </a:r>
            <a:r>
              <a:rPr lang="en-US" sz="2400" b="1"/>
              <a:t>”</a:t>
            </a:r>
          </a:p>
          <a:p>
            <a:pPr lvl="1"/>
            <a:endParaRPr lang="en-CA" sz="2400" b="1" u="sng">
              <a:solidFill>
                <a:schemeClr val="tx1"/>
              </a:solidFill>
            </a:endParaRPr>
          </a:p>
          <a:p>
            <a:endParaRPr lang="en-CA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22B46A-4C48-59F5-6F4D-1E0211504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70" y="5715000"/>
            <a:ext cx="2876951" cy="96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A73AAC-BC72-3D2E-43D0-1AD1A241ACC9}"/>
              </a:ext>
            </a:extLst>
          </p:cNvPr>
          <p:cNvSpPr txBox="1"/>
          <p:nvPr/>
        </p:nvSpPr>
        <p:spPr>
          <a:xfrm>
            <a:off x="2589033" y="4567008"/>
            <a:ext cx="695765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>
                <a:solidFill>
                  <a:schemeClr val="tx1"/>
                </a:solidFill>
              </a:rPr>
              <a:t>Source:</a:t>
            </a:r>
          </a:p>
          <a:p>
            <a:r>
              <a:rPr lang="en-CA" b="1">
                <a:solidFill>
                  <a:srgbClr val="0070C0"/>
                </a:solidFill>
              </a:rPr>
              <a:t>https://myhealth.alberta.ca/Alberta/Pages/High-Levels-of-Fluoride-in-Drinking-Water.aspx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72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BF161A-5D7D-E624-AD65-871C17CA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0F42A53-F37B-80C3-7A6A-CABC4B1342D0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11161A0-CBE4-DD21-7A3A-2B2E4FDD1E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E9EB1DC-D6F3-5ED5-A626-5A14DA70AD58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3515EA5-CA6D-7065-595D-1D3A8A1CAA8C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FLUORIDE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FACTS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C40688-A5E3-DB72-345D-1F93557C2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5A6194BE-D301-2F9F-F252-91AD0EE5D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23" y="420688"/>
            <a:ext cx="6569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Fluoride Risks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675F62-620B-7B01-5DA5-D5C3F487A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70" y="5715000"/>
            <a:ext cx="2876951" cy="962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C7FB1-2185-D08E-F598-53F434A14B12}"/>
              </a:ext>
            </a:extLst>
          </p:cNvPr>
          <p:cNvSpPr txBox="1"/>
          <p:nvPr/>
        </p:nvSpPr>
        <p:spPr>
          <a:xfrm>
            <a:off x="2589496" y="1502806"/>
            <a:ext cx="6043258" cy="517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b="1">
                <a:solidFill>
                  <a:schemeClr val="tx1"/>
                </a:solidFill>
              </a:rPr>
              <a:t>2. </a:t>
            </a:r>
            <a:r>
              <a:rPr lang="en-CA" sz="2400" b="1" u="sng">
                <a:solidFill>
                  <a:schemeClr val="tx1"/>
                </a:solidFill>
              </a:rPr>
              <a:t>Skeletal Fluorosis </a:t>
            </a:r>
          </a:p>
          <a:p>
            <a:endParaRPr lang="en-CA" sz="2400" b="1">
              <a:solidFill>
                <a:schemeClr val="tx1"/>
              </a:solidFill>
            </a:endParaRPr>
          </a:p>
          <a:p>
            <a:r>
              <a:rPr lang="en-US" sz="2400" b="1"/>
              <a:t>“</a:t>
            </a:r>
            <a:r>
              <a:rPr lang="en-US" sz="2400"/>
              <a:t> Fluoride levels higher than 1.5 mg/L may: </a:t>
            </a:r>
          </a:p>
          <a:p>
            <a:r>
              <a:rPr lang="en-US" sz="2400"/>
              <a:t>Raise the risk of skeletal fluorosis, a condition that causes bones to break easily and causes calcium to build up in ligaments and tendons. </a:t>
            </a:r>
            <a:r>
              <a:rPr lang="en-US" sz="2400" b="1"/>
              <a:t>“</a:t>
            </a:r>
          </a:p>
          <a:p>
            <a:endParaRPr lang="en-US" sz="2400" b="1"/>
          </a:p>
          <a:p>
            <a:endParaRPr lang="en-US" sz="2400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CA" b="1">
              <a:solidFill>
                <a:schemeClr val="tx1"/>
              </a:solidFill>
            </a:endParaRPr>
          </a:p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99D34-B835-6AF9-D70B-65C0339A9CDB}"/>
              </a:ext>
            </a:extLst>
          </p:cNvPr>
          <p:cNvSpPr txBox="1"/>
          <p:nvPr/>
        </p:nvSpPr>
        <p:spPr>
          <a:xfrm>
            <a:off x="2589033" y="4633509"/>
            <a:ext cx="695765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>
                <a:solidFill>
                  <a:schemeClr val="tx1"/>
                </a:solidFill>
              </a:rPr>
              <a:t>Source:</a:t>
            </a:r>
          </a:p>
          <a:p>
            <a:r>
              <a:rPr lang="en-CA" b="1">
                <a:solidFill>
                  <a:srgbClr val="0070C0"/>
                </a:solidFill>
              </a:rPr>
              <a:t>https://myhealth.alberta.ca/Alberta/Pages/High-Levels-of-Fluoride-in-Drinking-Water.aspx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47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C70587-F9DF-A636-4E63-26AC8D8A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211974-2C2A-9372-1B67-294E2F318C35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C97BBFF-5ACC-AC6B-961A-0EC6750E85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4A0C2C8-5050-5CC4-06F6-1CE5EA4318E4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6FCCF5D-92B8-8B88-8840-0C1D3ADFD2B7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FLUORIDE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FACTS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BC1A41-5244-613C-C9E2-064DCF6DF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sp>
        <p:nvSpPr>
          <p:cNvPr id="18" name="object 11" descr="$PPTXTitle">
            <a:extLst>
              <a:ext uri="{FF2B5EF4-FFF2-40B4-BE49-F238E27FC236}">
                <a16:creationId xmlns:a16="http://schemas.microsoft.com/office/drawing/2014/main" id="{6657612E-95B9-0A7C-DD21-ABCA9770F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23" y="420688"/>
            <a:ext cx="6569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Fluoride Risks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754F1A-412C-8900-D3F5-B9076730B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70" y="5715000"/>
            <a:ext cx="2876951" cy="962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DC4AC-6F34-494B-8029-85D12A4C31F8}"/>
              </a:ext>
            </a:extLst>
          </p:cNvPr>
          <p:cNvSpPr txBox="1"/>
          <p:nvPr/>
        </p:nvSpPr>
        <p:spPr>
          <a:xfrm>
            <a:off x="2589496" y="1203548"/>
            <a:ext cx="6043258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 b="1">
                <a:solidFill>
                  <a:schemeClr val="tx1"/>
                </a:solidFill>
              </a:rPr>
              <a:t>“</a:t>
            </a:r>
            <a:r>
              <a:rPr lang="en-US" sz="2400">
                <a:solidFill>
                  <a:schemeClr val="tx1"/>
                </a:solidFill>
              </a:rPr>
              <a:t> Fluoride can't get through your skin. It's safe to use water with fluoride levels above 1.5 mg/L for washing dishes, doing laundry, handwashing, and bathing.</a:t>
            </a:r>
            <a:r>
              <a:rPr lang="en-US" sz="2400" b="1">
                <a:solidFill>
                  <a:schemeClr val="tx1"/>
                </a:solidFill>
              </a:rPr>
              <a:t>”</a:t>
            </a:r>
          </a:p>
          <a:p>
            <a:endParaRPr lang="en-US" b="1">
              <a:solidFill>
                <a:schemeClr val="tx1"/>
              </a:solidFill>
            </a:endParaRPr>
          </a:p>
          <a:p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66A22-C47A-C8F7-299A-714A8DF025E4}"/>
              </a:ext>
            </a:extLst>
          </p:cNvPr>
          <p:cNvSpPr txBox="1"/>
          <p:nvPr/>
        </p:nvSpPr>
        <p:spPr>
          <a:xfrm>
            <a:off x="2589033" y="4799764"/>
            <a:ext cx="695765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>
                <a:solidFill>
                  <a:schemeClr val="tx1"/>
                </a:solidFill>
              </a:rPr>
              <a:t>Source:</a:t>
            </a:r>
          </a:p>
          <a:p>
            <a:r>
              <a:rPr lang="en-CA" b="1">
                <a:solidFill>
                  <a:srgbClr val="0070C0"/>
                </a:solidFill>
              </a:rPr>
              <a:t>https://myhealth.alberta.ca/Alberta/Pages/High-Levels-of-Fluoride-in-Drinking-Water.aspx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80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3A1819-06FA-9215-3358-F9FD5E8DF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DCC53BF-04B5-3EDC-6B36-1AFC9F84E215}"/>
              </a:ext>
            </a:extLst>
          </p:cNvPr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1119BF7-AE8E-DAEB-2868-7F3866B8CD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5B13990-B1F6-DF09-BFB7-19290D8ECDFC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7196912-2778-3040-AEFF-B8BE26ED5F9A}"/>
              </a:ext>
            </a:extLst>
          </p:cNvPr>
          <p:cNvSpPr txBox="1"/>
          <p:nvPr/>
        </p:nvSpPr>
        <p:spPr>
          <a:xfrm>
            <a:off x="59208" y="435869"/>
            <a:ext cx="20574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FLUORIDE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70">
                <a:solidFill>
                  <a:srgbClr val="FFFFFF"/>
                </a:solidFill>
                <a:latin typeface="Calibri"/>
                <a:cs typeface="Calibri"/>
              </a:rPr>
              <a:t>CONCENTRATIONS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0D4D2E1B-85E7-54F1-D063-58531F36F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3585" y="414637"/>
            <a:ext cx="73066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Lakeview Estates </a:t>
            </a:r>
            <a:r>
              <a:rPr lang="en-US" sz="4000" b="1" err="1">
                <a:latin typeface="Arial Narrow"/>
                <a:cs typeface="Arial Narrow"/>
              </a:rPr>
              <a:t>Flouride</a:t>
            </a:r>
            <a:r>
              <a:rPr lang="en-US" sz="4000" b="1">
                <a:latin typeface="Arial Narrow"/>
                <a:cs typeface="Arial Narrow"/>
              </a:rPr>
              <a:t> Concentration?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0F964F-E493-8854-5526-A7ADE4A0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780" y="1713521"/>
            <a:ext cx="1056582" cy="1263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1AB952-1DC2-A6EE-7B3F-E7A974E40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585" y="2662965"/>
            <a:ext cx="7374839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6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5"/>
            <a:ext cx="2175817" cy="7312025"/>
          </a:xfrm>
          <a:custGeom>
            <a:avLst/>
            <a:gdLst/>
            <a:ahLst/>
            <a:cxnLst/>
            <a:rect l="l" t="t" r="r" b="b"/>
            <a:pathLst>
              <a:path w="2347595" h="7312025">
                <a:moveTo>
                  <a:pt x="2347294" y="0"/>
                </a:moveTo>
                <a:lnTo>
                  <a:pt x="2347294" y="7311824"/>
                </a:lnTo>
                <a:lnTo>
                  <a:pt x="0" y="7311824"/>
                </a:lnTo>
                <a:lnTo>
                  <a:pt x="0" y="0"/>
                </a:lnTo>
                <a:lnTo>
                  <a:pt x="234729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08" y="435869"/>
            <a:ext cx="2057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70">
                <a:solidFill>
                  <a:srgbClr val="FFFFFF"/>
                </a:solidFill>
                <a:latin typeface="Calibri"/>
                <a:cs typeface="Calibri"/>
              </a:rPr>
              <a:t>TIMELINE</a:t>
            </a: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2313585" y="414637"/>
            <a:ext cx="73066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Arial Narrow"/>
                <a:cs typeface="Arial Narrow"/>
              </a:rPr>
              <a:t> Timeline</a:t>
            </a:r>
            <a:endParaRPr sz="4000" b="1" spc="-25">
              <a:latin typeface="Arial Narrow"/>
              <a:cs typeface="Arial Narro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54075-674D-7813-8617-2014BEFB9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28" y="1810175"/>
            <a:ext cx="1056582" cy="1105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10450-10B1-1DA7-05F5-09D1770C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313584" y="3886198"/>
            <a:ext cx="7306665" cy="628375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DF08C968-C1A3-1EFE-8812-3C8E3F8EA5EA}"/>
              </a:ext>
            </a:extLst>
          </p:cNvPr>
          <p:cNvSpPr txBox="1"/>
          <p:nvPr/>
        </p:nvSpPr>
        <p:spPr>
          <a:xfrm>
            <a:off x="2313584" y="2702833"/>
            <a:ext cx="1135098" cy="931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CA" sz="1400" b="1" spc="45">
                <a:solidFill>
                  <a:schemeClr val="tx1"/>
                </a:solidFill>
                <a:latin typeface="Calibri"/>
                <a:cs typeface="Calibri"/>
              </a:rPr>
              <a:t>JAN</a:t>
            </a:r>
            <a:r>
              <a:rPr sz="1400" b="1" spc="-20">
                <a:solidFill>
                  <a:schemeClr val="tx1"/>
                </a:solidFill>
                <a:latin typeface="Calibri"/>
                <a:cs typeface="Calibri"/>
              </a:rPr>
              <a:t> 2022</a:t>
            </a:r>
            <a:endParaRPr sz="1400" b="1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CA" sz="1400">
                <a:solidFill>
                  <a:schemeClr val="tx1"/>
                </a:solidFill>
                <a:latin typeface="Calibri"/>
                <a:cs typeface="Calibri"/>
              </a:rPr>
              <a:t>AEPA</a:t>
            </a:r>
            <a:r>
              <a:rPr sz="1400" spc="-9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meeting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5700"/>
              </a:lnSpc>
              <a:spcBef>
                <a:spcPts val="5"/>
              </a:spcBef>
            </a:pPr>
            <a:r>
              <a:rPr sz="140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400" spc="-8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chemeClr val="tx1"/>
                </a:solidFill>
                <a:latin typeface="Calibri"/>
                <a:cs typeface="Calibri"/>
              </a:rPr>
              <a:t>Fluoride </a:t>
            </a: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changes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B01D98AF-109C-808C-11BB-5D0CE2F9EDA3}"/>
              </a:ext>
            </a:extLst>
          </p:cNvPr>
          <p:cNvSpPr txBox="1"/>
          <p:nvPr/>
        </p:nvSpPr>
        <p:spPr>
          <a:xfrm>
            <a:off x="2947370" y="4743170"/>
            <a:ext cx="1122988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CA" sz="1400" b="1" spc="80">
                <a:solidFill>
                  <a:schemeClr val="tx1"/>
                </a:solidFill>
                <a:latin typeface="Calibri"/>
                <a:cs typeface="Calibri"/>
              </a:rPr>
              <a:t>JUN</a:t>
            </a:r>
            <a:r>
              <a:rPr sz="1400" b="1" spc="-3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0">
                <a:solidFill>
                  <a:schemeClr val="tx1"/>
                </a:solidFill>
                <a:latin typeface="Calibri"/>
                <a:cs typeface="Calibri"/>
              </a:rPr>
              <a:t>2022</a:t>
            </a:r>
            <a:endParaRPr sz="1400" b="1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CA" sz="1400" spc="-20">
                <a:solidFill>
                  <a:schemeClr val="tx1"/>
                </a:solidFill>
                <a:latin typeface="Calibri"/>
                <a:cs typeface="Calibri"/>
              </a:rPr>
              <a:t>AEPA </a:t>
            </a: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changes</a:t>
            </a:r>
            <a:r>
              <a:rPr lang="en-CA" sz="1400" spc="-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400" spc="-1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CA" sz="1400">
                <a:solidFill>
                  <a:schemeClr val="tx1"/>
                </a:solidFill>
                <a:latin typeface="Calibri"/>
                <a:cs typeface="Calibri"/>
              </a:rPr>
              <a:t>Code of Practice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2CBC460-62D1-89DF-B89C-C2BE80342B3E}"/>
              </a:ext>
            </a:extLst>
          </p:cNvPr>
          <p:cNvSpPr txBox="1"/>
          <p:nvPr/>
        </p:nvSpPr>
        <p:spPr>
          <a:xfrm>
            <a:off x="4133850" y="2641002"/>
            <a:ext cx="945344" cy="116698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en-CA" sz="1400" b="1" spc="85">
                <a:solidFill>
                  <a:schemeClr val="tx1"/>
                </a:solidFill>
                <a:latin typeface="Calibri"/>
                <a:cs typeface="Calibri"/>
              </a:rPr>
              <a:t>AUG</a:t>
            </a:r>
            <a:r>
              <a:rPr sz="1400" b="1" spc="-2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0">
                <a:solidFill>
                  <a:schemeClr val="tx1"/>
                </a:solidFill>
                <a:latin typeface="Calibri"/>
                <a:cs typeface="Calibri"/>
              </a:rPr>
              <a:t>2022</a:t>
            </a:r>
            <a:endParaRPr sz="1400" b="1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Consultant </a:t>
            </a:r>
            <a:r>
              <a:rPr sz="1400" spc="-25">
                <a:solidFill>
                  <a:schemeClr val="tx1"/>
                </a:solidFill>
                <a:latin typeface="Calibri"/>
                <a:cs typeface="Calibri"/>
              </a:rPr>
              <a:t>Assessment</a:t>
            </a:r>
            <a:r>
              <a:rPr lang="en-CA" sz="1400" spc="-25">
                <a:solidFill>
                  <a:schemeClr val="tx1"/>
                </a:solidFill>
                <a:latin typeface="Calibri"/>
                <a:cs typeface="Calibri"/>
              </a:rPr>
              <a:t> – Treatment Solutions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1A62585-8E70-6F41-7850-C341F9CA0ABB}"/>
              </a:ext>
            </a:extLst>
          </p:cNvPr>
          <p:cNvSpPr txBox="1"/>
          <p:nvPr/>
        </p:nvSpPr>
        <p:spPr>
          <a:xfrm>
            <a:off x="5202149" y="4743170"/>
            <a:ext cx="1219643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25"/>
              </a:spcBef>
            </a:pPr>
            <a:r>
              <a:rPr lang="en-CA" sz="1400" b="1" spc="75">
                <a:solidFill>
                  <a:schemeClr val="tx1"/>
                </a:solidFill>
                <a:latin typeface="Calibri"/>
                <a:cs typeface="Calibri"/>
              </a:rPr>
              <a:t>JUL</a:t>
            </a:r>
            <a:r>
              <a:rPr sz="1400" b="1" spc="-3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0">
                <a:solidFill>
                  <a:schemeClr val="tx1"/>
                </a:solidFill>
                <a:latin typeface="Calibri"/>
                <a:cs typeface="Calibri"/>
              </a:rPr>
              <a:t>2024</a:t>
            </a:r>
            <a:endParaRPr sz="1400" b="1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30">
                <a:solidFill>
                  <a:schemeClr val="tx1"/>
                </a:solidFill>
                <a:latin typeface="Calibri"/>
                <a:cs typeface="Calibri"/>
              </a:rPr>
              <a:t>Letter</a:t>
            </a:r>
            <a:r>
              <a:rPr sz="1400" spc="-114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received</a:t>
            </a:r>
            <a:r>
              <a:rPr sz="1400" spc="-1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chemeClr val="tx1"/>
                </a:solidFill>
                <a:latin typeface="Calibri"/>
                <a:cs typeface="Calibri"/>
              </a:rPr>
              <a:t>from</a:t>
            </a:r>
            <a:r>
              <a:rPr lang="en-CA" sz="1400" spc="-2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chemeClr val="tx1"/>
                </a:solidFill>
                <a:latin typeface="Calibri"/>
                <a:cs typeface="Calibri"/>
              </a:rPr>
              <a:t>Director</a:t>
            </a:r>
            <a:r>
              <a:rPr sz="1400" spc="-1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400" spc="-1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CA" sz="1400" spc="-25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400" spc="-25">
                <a:solidFill>
                  <a:schemeClr val="tx1"/>
                </a:solidFill>
                <a:latin typeface="Calibri"/>
                <a:cs typeface="Calibri"/>
              </a:rPr>
              <a:t>PA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D6A21218-68EE-569F-CB89-06C95ABADD3B}"/>
              </a:ext>
            </a:extLst>
          </p:cNvPr>
          <p:cNvSpPr txBox="1"/>
          <p:nvPr/>
        </p:nvSpPr>
        <p:spPr>
          <a:xfrm>
            <a:off x="6393492" y="2710036"/>
            <a:ext cx="1065354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CA" sz="1400" b="1">
                <a:solidFill>
                  <a:schemeClr val="tx1"/>
                </a:solidFill>
                <a:latin typeface="Calibri"/>
                <a:cs typeface="Calibri"/>
              </a:rPr>
              <a:t>OCT</a:t>
            </a:r>
            <a:r>
              <a:rPr sz="1400" b="1" spc="25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spc="-20">
                <a:solidFill>
                  <a:schemeClr val="tx1"/>
                </a:solidFill>
                <a:latin typeface="Calibri"/>
                <a:cs typeface="Calibri"/>
              </a:rPr>
              <a:t>2025</a:t>
            </a:r>
            <a:endParaRPr sz="1400" b="1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Fluoride</a:t>
            </a:r>
            <a:r>
              <a:rPr sz="1400" spc="-13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Assessment</a:t>
            </a:r>
            <a:r>
              <a:rPr lang="en-CA" sz="1400" spc="-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chemeClr val="tx1"/>
                </a:solidFill>
                <a:latin typeface="Calibri"/>
                <a:cs typeface="Calibri"/>
              </a:rPr>
              <a:t>Required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E0857382-A8C7-1A0C-CA94-948B3CDF9112}"/>
              </a:ext>
            </a:extLst>
          </p:cNvPr>
          <p:cNvSpPr txBox="1"/>
          <p:nvPr/>
        </p:nvSpPr>
        <p:spPr>
          <a:xfrm>
            <a:off x="8402903" y="2578589"/>
            <a:ext cx="1189707" cy="1009251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lang="en-CA" sz="1400" b="1" spc="55">
                <a:solidFill>
                  <a:schemeClr val="tx1"/>
                </a:solidFill>
                <a:latin typeface="Calibri"/>
                <a:cs typeface="Calibri"/>
              </a:rPr>
              <a:t>DEC </a:t>
            </a:r>
            <a:r>
              <a:rPr sz="1400" b="1" spc="-20">
                <a:solidFill>
                  <a:schemeClr val="tx1"/>
                </a:solidFill>
                <a:latin typeface="Calibri"/>
                <a:cs typeface="Calibri"/>
              </a:rPr>
              <a:t>2030</a:t>
            </a:r>
            <a:r>
              <a:rPr lang="en-CA" sz="1400" b="1" spc="-2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CA" sz="1400" spc="-70">
                <a:solidFill>
                  <a:schemeClr val="tx1"/>
                </a:solidFill>
                <a:latin typeface="Calibri"/>
                <a:cs typeface="Calibri"/>
              </a:rPr>
              <a:t>Compliant with </a:t>
            </a:r>
            <a:r>
              <a:rPr sz="1400" spc="-90">
                <a:solidFill>
                  <a:schemeClr val="tx1"/>
                </a:solidFill>
                <a:latin typeface="Calibri"/>
                <a:cs typeface="Calibri"/>
              </a:rPr>
              <a:t>1.5</a:t>
            </a:r>
            <a:r>
              <a:rPr sz="1400" spc="-4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50">
                <a:solidFill>
                  <a:schemeClr val="tx1"/>
                </a:solidFill>
                <a:latin typeface="Calibri"/>
                <a:cs typeface="Calibri"/>
              </a:rPr>
              <a:t>mg/L</a:t>
            </a:r>
            <a:r>
              <a:rPr lang="en-CA" sz="1400" spc="50">
                <a:solidFill>
                  <a:schemeClr val="tx1"/>
                </a:solidFill>
                <a:latin typeface="Calibri"/>
                <a:cs typeface="Calibri"/>
              </a:rPr>
              <a:t> Fluoride 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FC00D64F-D631-F185-228F-E4F8961ACF0E}"/>
              </a:ext>
            </a:extLst>
          </p:cNvPr>
          <p:cNvSpPr txBox="1"/>
          <p:nvPr/>
        </p:nvSpPr>
        <p:spPr>
          <a:xfrm>
            <a:off x="7517575" y="4605556"/>
            <a:ext cx="1122988" cy="793807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lang="en-CA" sz="1400" b="1" spc="55">
                <a:solidFill>
                  <a:schemeClr val="tx1"/>
                </a:solidFill>
                <a:latin typeface="Calibri"/>
                <a:cs typeface="Calibri"/>
              </a:rPr>
              <a:t>JUN 2026 </a:t>
            </a:r>
            <a:r>
              <a:rPr lang="en-CA" sz="1400" spc="-70">
                <a:solidFill>
                  <a:schemeClr val="tx1"/>
                </a:solidFill>
                <a:latin typeface="Calibri"/>
                <a:cs typeface="Calibri"/>
              </a:rPr>
              <a:t>Application for AEPA Approval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47A1D1-0D7E-F4EF-93DB-4068F75E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BF8B3AB-7978-3878-07B0-4CAFCC3D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888"/>
            <a:ext cx="9791700" cy="1726159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912C069C-A173-9330-5893-E4C6A858B1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3206" y="6841353"/>
            <a:ext cx="1219199" cy="4242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E23C68D-F2A6-40AA-03FB-46EEFFF5616A}"/>
              </a:ext>
            </a:extLst>
          </p:cNvPr>
          <p:cNvSpPr/>
          <p:nvPr/>
        </p:nvSpPr>
        <p:spPr>
          <a:xfrm>
            <a:off x="428296" y="1600200"/>
            <a:ext cx="1525905" cy="1525905"/>
          </a:xfrm>
          <a:custGeom>
            <a:avLst/>
            <a:gdLst/>
            <a:ahLst/>
            <a:cxnLst/>
            <a:rect l="l" t="t" r="r" b="b"/>
            <a:pathLst>
              <a:path w="1525905" h="1525905">
                <a:moveTo>
                  <a:pt x="762748" y="1525496"/>
                </a:moveTo>
                <a:lnTo>
                  <a:pt x="714511" y="1523996"/>
                </a:lnTo>
                <a:lnTo>
                  <a:pt x="667070" y="1519553"/>
                </a:lnTo>
                <a:lnTo>
                  <a:pt x="620517" y="1512259"/>
                </a:lnTo>
                <a:lnTo>
                  <a:pt x="574939" y="1502201"/>
                </a:lnTo>
                <a:lnTo>
                  <a:pt x="530427" y="1489470"/>
                </a:lnTo>
                <a:lnTo>
                  <a:pt x="487070" y="1474155"/>
                </a:lnTo>
                <a:lnTo>
                  <a:pt x="444956" y="1456344"/>
                </a:lnTo>
                <a:lnTo>
                  <a:pt x="404176" y="1436128"/>
                </a:lnTo>
                <a:lnTo>
                  <a:pt x="364819" y="1413596"/>
                </a:lnTo>
                <a:lnTo>
                  <a:pt x="326973" y="1388837"/>
                </a:lnTo>
                <a:lnTo>
                  <a:pt x="290729" y="1361941"/>
                </a:lnTo>
                <a:lnTo>
                  <a:pt x="256176" y="1332996"/>
                </a:lnTo>
                <a:lnTo>
                  <a:pt x="223403" y="1302092"/>
                </a:lnTo>
                <a:lnTo>
                  <a:pt x="192500" y="1269319"/>
                </a:lnTo>
                <a:lnTo>
                  <a:pt x="163555" y="1234766"/>
                </a:lnTo>
                <a:lnTo>
                  <a:pt x="136659" y="1198522"/>
                </a:lnTo>
                <a:lnTo>
                  <a:pt x="111900" y="1160677"/>
                </a:lnTo>
                <a:lnTo>
                  <a:pt x="89367" y="1121320"/>
                </a:lnTo>
                <a:lnTo>
                  <a:pt x="69152" y="1080540"/>
                </a:lnTo>
                <a:lnTo>
                  <a:pt x="51341" y="1038426"/>
                </a:lnTo>
                <a:lnTo>
                  <a:pt x="36026" y="995069"/>
                </a:lnTo>
                <a:lnTo>
                  <a:pt x="23295" y="950556"/>
                </a:lnTo>
                <a:lnTo>
                  <a:pt x="13237" y="904979"/>
                </a:lnTo>
                <a:lnTo>
                  <a:pt x="5942" y="858425"/>
                </a:lnTo>
                <a:lnTo>
                  <a:pt x="1500" y="810985"/>
                </a:lnTo>
                <a:lnTo>
                  <a:pt x="0" y="762748"/>
                </a:lnTo>
                <a:lnTo>
                  <a:pt x="1500" y="714511"/>
                </a:lnTo>
                <a:lnTo>
                  <a:pt x="5942" y="667070"/>
                </a:lnTo>
                <a:lnTo>
                  <a:pt x="13237" y="620517"/>
                </a:lnTo>
                <a:lnTo>
                  <a:pt x="23295" y="574939"/>
                </a:lnTo>
                <a:lnTo>
                  <a:pt x="36026" y="530427"/>
                </a:lnTo>
                <a:lnTo>
                  <a:pt x="51341" y="487070"/>
                </a:lnTo>
                <a:lnTo>
                  <a:pt x="69152" y="444956"/>
                </a:lnTo>
                <a:lnTo>
                  <a:pt x="89367" y="404176"/>
                </a:lnTo>
                <a:lnTo>
                  <a:pt x="111900" y="364819"/>
                </a:lnTo>
                <a:lnTo>
                  <a:pt x="136659" y="326973"/>
                </a:lnTo>
                <a:lnTo>
                  <a:pt x="163555" y="290729"/>
                </a:lnTo>
                <a:lnTo>
                  <a:pt x="192500" y="256176"/>
                </a:lnTo>
                <a:lnTo>
                  <a:pt x="223403" y="223403"/>
                </a:lnTo>
                <a:lnTo>
                  <a:pt x="256176" y="192500"/>
                </a:lnTo>
                <a:lnTo>
                  <a:pt x="290729" y="163555"/>
                </a:lnTo>
                <a:lnTo>
                  <a:pt x="326973" y="136659"/>
                </a:lnTo>
                <a:lnTo>
                  <a:pt x="364819" y="111900"/>
                </a:lnTo>
                <a:lnTo>
                  <a:pt x="404176" y="89367"/>
                </a:lnTo>
                <a:lnTo>
                  <a:pt x="444956" y="69152"/>
                </a:lnTo>
                <a:lnTo>
                  <a:pt x="487070" y="51341"/>
                </a:lnTo>
                <a:lnTo>
                  <a:pt x="530427" y="36026"/>
                </a:lnTo>
                <a:lnTo>
                  <a:pt x="574939" y="23295"/>
                </a:lnTo>
                <a:lnTo>
                  <a:pt x="620517" y="13237"/>
                </a:lnTo>
                <a:lnTo>
                  <a:pt x="667070" y="5942"/>
                </a:lnTo>
                <a:lnTo>
                  <a:pt x="714511" y="1500"/>
                </a:lnTo>
                <a:lnTo>
                  <a:pt x="762748" y="0"/>
                </a:lnTo>
                <a:lnTo>
                  <a:pt x="810985" y="1500"/>
                </a:lnTo>
                <a:lnTo>
                  <a:pt x="858425" y="5942"/>
                </a:lnTo>
                <a:lnTo>
                  <a:pt x="904979" y="13237"/>
                </a:lnTo>
                <a:lnTo>
                  <a:pt x="950556" y="23295"/>
                </a:lnTo>
                <a:lnTo>
                  <a:pt x="995069" y="36026"/>
                </a:lnTo>
                <a:lnTo>
                  <a:pt x="1038426" y="51341"/>
                </a:lnTo>
                <a:lnTo>
                  <a:pt x="1080540" y="69152"/>
                </a:lnTo>
                <a:lnTo>
                  <a:pt x="1121320" y="89367"/>
                </a:lnTo>
                <a:lnTo>
                  <a:pt x="1160677" y="111900"/>
                </a:lnTo>
                <a:lnTo>
                  <a:pt x="1198523" y="136659"/>
                </a:lnTo>
                <a:lnTo>
                  <a:pt x="1234766" y="163555"/>
                </a:lnTo>
                <a:lnTo>
                  <a:pt x="1269320" y="192500"/>
                </a:lnTo>
                <a:lnTo>
                  <a:pt x="1302093" y="223403"/>
                </a:lnTo>
                <a:lnTo>
                  <a:pt x="1332996" y="256176"/>
                </a:lnTo>
                <a:lnTo>
                  <a:pt x="1361941" y="290729"/>
                </a:lnTo>
                <a:lnTo>
                  <a:pt x="1388837" y="326973"/>
                </a:lnTo>
                <a:lnTo>
                  <a:pt x="1413596" y="364819"/>
                </a:lnTo>
                <a:lnTo>
                  <a:pt x="1436128" y="404176"/>
                </a:lnTo>
                <a:lnTo>
                  <a:pt x="1456344" y="444956"/>
                </a:lnTo>
                <a:lnTo>
                  <a:pt x="1474155" y="487070"/>
                </a:lnTo>
                <a:lnTo>
                  <a:pt x="1489470" y="530427"/>
                </a:lnTo>
                <a:lnTo>
                  <a:pt x="1502201" y="574939"/>
                </a:lnTo>
                <a:lnTo>
                  <a:pt x="1512259" y="620517"/>
                </a:lnTo>
                <a:lnTo>
                  <a:pt x="1519553" y="667070"/>
                </a:lnTo>
                <a:lnTo>
                  <a:pt x="1523996" y="714511"/>
                </a:lnTo>
                <a:lnTo>
                  <a:pt x="1525496" y="762748"/>
                </a:lnTo>
                <a:lnTo>
                  <a:pt x="1523996" y="810985"/>
                </a:lnTo>
                <a:lnTo>
                  <a:pt x="1519553" y="858425"/>
                </a:lnTo>
                <a:lnTo>
                  <a:pt x="1512259" y="904979"/>
                </a:lnTo>
                <a:lnTo>
                  <a:pt x="1502201" y="950556"/>
                </a:lnTo>
                <a:lnTo>
                  <a:pt x="1489470" y="995069"/>
                </a:lnTo>
                <a:lnTo>
                  <a:pt x="1474155" y="1038426"/>
                </a:lnTo>
                <a:lnTo>
                  <a:pt x="1456344" y="1080540"/>
                </a:lnTo>
                <a:lnTo>
                  <a:pt x="1436128" y="1121320"/>
                </a:lnTo>
                <a:lnTo>
                  <a:pt x="1413596" y="1160677"/>
                </a:lnTo>
                <a:lnTo>
                  <a:pt x="1388837" y="1198522"/>
                </a:lnTo>
                <a:lnTo>
                  <a:pt x="1361941" y="1234766"/>
                </a:lnTo>
                <a:lnTo>
                  <a:pt x="1332996" y="1269319"/>
                </a:lnTo>
                <a:lnTo>
                  <a:pt x="1302093" y="1302092"/>
                </a:lnTo>
                <a:lnTo>
                  <a:pt x="1269320" y="1332996"/>
                </a:lnTo>
                <a:lnTo>
                  <a:pt x="1234766" y="1361941"/>
                </a:lnTo>
                <a:lnTo>
                  <a:pt x="1198523" y="1388837"/>
                </a:lnTo>
                <a:lnTo>
                  <a:pt x="1160677" y="1413596"/>
                </a:lnTo>
                <a:lnTo>
                  <a:pt x="1121320" y="1436128"/>
                </a:lnTo>
                <a:lnTo>
                  <a:pt x="1080540" y="1456344"/>
                </a:lnTo>
                <a:lnTo>
                  <a:pt x="1038426" y="1474155"/>
                </a:lnTo>
                <a:lnTo>
                  <a:pt x="995069" y="1489470"/>
                </a:lnTo>
                <a:lnTo>
                  <a:pt x="950556" y="1502201"/>
                </a:lnTo>
                <a:lnTo>
                  <a:pt x="904979" y="1512259"/>
                </a:lnTo>
                <a:lnTo>
                  <a:pt x="858425" y="1519553"/>
                </a:lnTo>
                <a:lnTo>
                  <a:pt x="810985" y="1523996"/>
                </a:lnTo>
                <a:lnTo>
                  <a:pt x="762748" y="1525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788178A-BE8E-8581-B7A0-003CD2E9D3D1}"/>
              </a:ext>
            </a:extLst>
          </p:cNvPr>
          <p:cNvSpPr txBox="1"/>
          <p:nvPr/>
        </p:nvSpPr>
        <p:spPr>
          <a:xfrm>
            <a:off x="59208" y="435869"/>
            <a:ext cx="20574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70">
                <a:solidFill>
                  <a:srgbClr val="FFFFFF"/>
                </a:solidFill>
                <a:latin typeface="Calibri"/>
                <a:cs typeface="Calibri"/>
              </a:rPr>
              <a:t>FLUORIDE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-70">
                <a:solidFill>
                  <a:srgbClr val="FFFFFF"/>
                </a:solidFill>
                <a:latin typeface="Calibri"/>
                <a:cs typeface="Calibri"/>
              </a:rPr>
              <a:t>CONCENTRATIONS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8028D7D8-B559-418F-A6AA-93BEC4E60C86}"/>
              </a:ext>
            </a:extLst>
          </p:cNvPr>
          <p:cNvSpPr/>
          <p:nvPr/>
        </p:nvSpPr>
        <p:spPr>
          <a:xfrm>
            <a:off x="0" y="-65474"/>
            <a:ext cx="9792429" cy="5665362"/>
          </a:xfrm>
          <a:custGeom>
            <a:avLst/>
            <a:gdLst/>
            <a:ahLst/>
            <a:cxnLst/>
            <a:rect l="l" t="t" r="r" b="b"/>
            <a:pathLst>
              <a:path w="18288000" h="7073265">
                <a:moveTo>
                  <a:pt x="18287998" y="7073234"/>
                </a:moveTo>
                <a:lnTo>
                  <a:pt x="0" y="707323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07323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$PPTXTitle">
            <a:extLst>
              <a:ext uri="{FF2B5EF4-FFF2-40B4-BE49-F238E27FC236}">
                <a16:creationId xmlns:a16="http://schemas.microsoft.com/office/drawing/2014/main" id="{B1973FF9-E21E-4835-0E33-4DC877F05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438" y="694914"/>
            <a:ext cx="93988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solidFill>
                  <a:schemeClr val="bg1"/>
                </a:solidFill>
                <a:latin typeface="Arial Narrow"/>
                <a:cs typeface="Arial Narrow"/>
              </a:rPr>
              <a:t>What is Lacombe County doing about It?</a:t>
            </a:r>
            <a:endParaRPr sz="4000" b="1" spc="-25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563C18-E43A-ABB6-5497-53BB7276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44" y="2330942"/>
            <a:ext cx="1265539" cy="830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8FB5F-D06A-33E6-E6D8-E21B487E2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707" y="2182327"/>
            <a:ext cx="1623681" cy="10770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C133B1-3456-A0FE-1725-DDDE3F49B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2" y="2157834"/>
            <a:ext cx="1492121" cy="1115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DAC3AC-DB92-46DA-6415-3D9ED360B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706" y="2182327"/>
            <a:ext cx="1618997" cy="10770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12F4FA-72F9-C1F9-6533-799597AC2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840" y="2175884"/>
            <a:ext cx="1410731" cy="1056452"/>
          </a:xfrm>
          <a:prstGeom prst="rect">
            <a:avLst/>
          </a:prstGeom>
        </p:spPr>
      </p:pic>
      <p:sp>
        <p:nvSpPr>
          <p:cNvPr id="22" name="object 7">
            <a:extLst>
              <a:ext uri="{FF2B5EF4-FFF2-40B4-BE49-F238E27FC236}">
                <a16:creationId xmlns:a16="http://schemas.microsoft.com/office/drawing/2014/main" id="{7011C78C-185C-DC01-FFE8-003EFF22C548}"/>
              </a:ext>
            </a:extLst>
          </p:cNvPr>
          <p:cNvSpPr txBox="1"/>
          <p:nvPr/>
        </p:nvSpPr>
        <p:spPr>
          <a:xfrm>
            <a:off x="533090" y="3458618"/>
            <a:ext cx="1094243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>
                <a:solidFill>
                  <a:schemeClr val="bg1"/>
                </a:solidFill>
                <a:latin typeface="Calibri"/>
                <a:cs typeface="Calibri"/>
              </a:rPr>
              <a:t>Letter</a:t>
            </a:r>
            <a:r>
              <a:rPr lang="en-US" sz="2800" b="1" spc="-1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0">
                <a:solidFill>
                  <a:schemeClr val="bg1"/>
                </a:solidFill>
                <a:latin typeface="Calibri"/>
                <a:cs typeface="Calibri"/>
              </a:rPr>
              <a:t>Since 2011</a:t>
            </a:r>
            <a:endParaRPr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E1122631-2A50-6162-7365-3BFF20D90B37}"/>
              </a:ext>
            </a:extLst>
          </p:cNvPr>
          <p:cNvSpPr txBox="1"/>
          <p:nvPr/>
        </p:nvSpPr>
        <p:spPr>
          <a:xfrm>
            <a:off x="2113535" y="3468987"/>
            <a:ext cx="1341449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35">
                <a:solidFill>
                  <a:schemeClr val="bg1"/>
                </a:solidFill>
                <a:latin typeface="Calibri"/>
                <a:cs typeface="Calibri"/>
              </a:rPr>
              <a:t>Analysis</a:t>
            </a:r>
            <a:endParaRPr lang="en-CA" sz="2800" b="1" spc="35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spc="35">
                <a:solidFill>
                  <a:schemeClr val="bg1"/>
                </a:solidFill>
                <a:latin typeface="Calibri"/>
                <a:cs typeface="Calibri"/>
              </a:rPr>
              <a:t>L.C. trending since 2009</a:t>
            </a:r>
            <a:endParaRPr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4209E8B6-470C-FAB6-4AFD-CC4FCFC62F09}"/>
              </a:ext>
            </a:extLst>
          </p:cNvPr>
          <p:cNvSpPr txBox="1"/>
          <p:nvPr/>
        </p:nvSpPr>
        <p:spPr>
          <a:xfrm>
            <a:off x="3828844" y="3458617"/>
            <a:ext cx="1939079" cy="1287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8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endParaRPr lang="en-CA" sz="2800" b="1" spc="8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spc="80">
                <a:solidFill>
                  <a:schemeClr val="bg1"/>
                </a:solidFill>
                <a:latin typeface="Calibri"/>
                <a:cs typeface="Calibri"/>
              </a:rPr>
              <a:t>Lakeview compliant until 2022</a:t>
            </a:r>
            <a:endParaRPr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79691A11-2CF9-3FD0-1EA1-5D9BB038090B}"/>
              </a:ext>
            </a:extLst>
          </p:cNvPr>
          <p:cNvSpPr txBox="1"/>
          <p:nvPr/>
        </p:nvSpPr>
        <p:spPr>
          <a:xfrm>
            <a:off x="5854924" y="3468987"/>
            <a:ext cx="211451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b="1" spc="60" dirty="0">
                <a:solidFill>
                  <a:schemeClr val="bg1"/>
                </a:solidFill>
                <a:latin typeface="Calibri"/>
                <a:cs typeface="Calibri"/>
              </a:rPr>
              <a:t>Investigation</a:t>
            </a:r>
            <a:endParaRPr lang="en-CA" sz="2800" spc="6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spc="60" dirty="0">
                <a:solidFill>
                  <a:schemeClr val="bg1"/>
                </a:solidFill>
                <a:latin typeface="Calibri"/>
                <a:cs typeface="Calibri"/>
              </a:rPr>
              <a:t>Internal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spc="60" dirty="0">
                <a:solidFill>
                  <a:schemeClr val="bg1"/>
                </a:solidFill>
                <a:latin typeface="Calibri"/>
                <a:cs typeface="Calibri"/>
              </a:rPr>
              <a:t>AEPA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spc="60" dirty="0">
                <a:solidFill>
                  <a:schemeClr val="bg1"/>
                </a:solidFill>
                <a:latin typeface="Calibri"/>
                <a:cs typeface="Calibri"/>
              </a:rPr>
              <a:t>Formal letter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9C5517B-CD02-0D3F-2A56-93F9A84CF4EF}"/>
              </a:ext>
            </a:extLst>
          </p:cNvPr>
          <p:cNvSpPr txBox="1"/>
          <p:nvPr/>
        </p:nvSpPr>
        <p:spPr>
          <a:xfrm>
            <a:off x="7847840" y="3394625"/>
            <a:ext cx="1620009" cy="122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7230" marR="5080" indent="-685165" algn="ctr">
              <a:lnSpc>
                <a:spcPct val="123700"/>
              </a:lnSpc>
              <a:spcBef>
                <a:spcPts val="95"/>
              </a:spcBef>
            </a:pPr>
            <a:r>
              <a:rPr sz="2800" b="1" spc="-20">
                <a:solidFill>
                  <a:schemeClr val="bg1"/>
                </a:solidFill>
                <a:latin typeface="Calibri"/>
                <a:cs typeface="Calibri"/>
              </a:rPr>
              <a:t>2030</a:t>
            </a:r>
            <a:endParaRPr lang="en-CA" sz="2800" b="1" spc="-20">
              <a:solidFill>
                <a:schemeClr val="bg1"/>
              </a:solidFill>
              <a:latin typeface="Calibri"/>
              <a:cs typeface="Calibri"/>
            </a:endParaRPr>
          </a:p>
          <a:p>
            <a:pPr marL="297815" marR="5080" indent="-285750" algn="l">
              <a:lnSpc>
                <a:spcPct val="123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CA" spc="-20">
                <a:solidFill>
                  <a:schemeClr val="bg1"/>
                </a:solidFill>
                <a:latin typeface="Calibri"/>
                <a:cs typeface="Calibri"/>
              </a:rPr>
              <a:t>Compliance date</a:t>
            </a:r>
            <a:endParaRPr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65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usiness Document" ma:contentTypeID="0x0101005368617265B2436F726549415061636B00F03853A25AA57E4E8391FAD90C9C2D1E" ma:contentTypeVersion="5" ma:contentTypeDescription="Base Content Type for all Documents at Lacombe County." ma:contentTypeScope="" ma:versionID="db1ea0b027ef8812b6c1c0e3a1ef1ad4">
  <xsd:schema xmlns:xsd="http://www.w3.org/2001/XMLSchema" xmlns:xs="http://www.w3.org/2001/XMLSchema" xmlns:p="http://schemas.microsoft.com/office/2006/metadata/properties" xmlns:ns2="e8cf1667-f3c3-4411-9c6b-2f6a242c3b54" targetNamespace="http://schemas.microsoft.com/office/2006/metadata/properties" ma:root="true" ma:fieldsID="f61719b3e4b74478f20572096dabda9e" ns2:_="">
    <xsd:import namespace="e8cf1667-f3c3-4411-9c6b-2f6a242c3b54"/>
    <xsd:element name="properties">
      <xsd:complexType>
        <xsd:sequence>
          <xsd:element name="documentManagement">
            <xsd:complexType>
              <xsd:all>
                <xsd:element ref="ns2:LCTrueDocumentDate"/>
                <xsd:element ref="ns2:LCPreparedBy" minOccurs="0"/>
                <xsd:element ref="ns2:LCSynopsis" minOccurs="0"/>
                <xsd:element ref="ns2:LCNotes" minOccurs="0"/>
                <xsd:element ref="ns2:LCDocumentOwner" minOccurs="0"/>
                <xsd:element ref="ns2:TaxCatchAll" minOccurs="0"/>
                <xsd:element ref="ns2:TaxCatchAllLabel" minOccurs="0"/>
                <xsd:element ref="ns2:l3685371474f49415343446f63547970" minOccurs="0"/>
                <xsd:element ref="ns2:l3685371474f49415343427573556e74" minOccurs="0"/>
                <xsd:element ref="ns2:LC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f1667-f3c3-4411-9c6b-2f6a242c3b54" elementFormDefault="qualified">
    <xsd:import namespace="http://schemas.microsoft.com/office/2006/documentManagement/types"/>
    <xsd:import namespace="http://schemas.microsoft.com/office/infopath/2007/PartnerControls"/>
    <xsd:element name="LCTrueDocumentDate" ma:index="2" ma:displayName="Record Date" ma:format="DateOnly" ma:internalName="LCTrueDocumentDate" ma:readOnly="false">
      <xsd:simpleType>
        <xsd:restriction base="dms:DateTime"/>
      </xsd:simpleType>
    </xsd:element>
    <xsd:element name="LCPreparedBy" ma:index="4" nillable="true" ma:displayName="Prepared By" ma:description="Name of person or organization whom prepared the document." ma:internalName="LCPreparedBy">
      <xsd:simpleType>
        <xsd:restriction base="dms:Text">
          <xsd:maxLength value="255"/>
        </xsd:restriction>
      </xsd:simpleType>
    </xsd:element>
    <xsd:element name="LCSynopsis" ma:index="5" nillable="true" ma:displayName="Synopsis" ma:description="Brief summary of file and/or notes relevant to file." ma:internalName="LCSynopsis">
      <xsd:simpleType>
        <xsd:restriction base="dms:Text">
          <xsd:maxLength value="255"/>
        </xsd:restriction>
      </xsd:simpleType>
    </xsd:element>
    <xsd:element name="LCNotes" ma:index="6" nillable="true" ma:displayName="Notes" ma:description="Notes pertaining to the document or file." ma:internalName="LCNotes">
      <xsd:simpleType>
        <xsd:restriction base="dms:Note">
          <xsd:maxLength value="255"/>
        </xsd:restriction>
      </xsd:simpleType>
    </xsd:element>
    <xsd:element name="LCDocumentOwner" ma:index="8" nillable="true" ma:displayName="Document Owner" ma:default="" ma:list="UserInfo" ma:SharePointGroup="0" ma:internalName="LCDocum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9" nillable="true" ma:displayName="Taxonomy Catch All Column" ma:hidden="true" ma:list="{af599c35-e628-4119-b9e6-602c0267bf8d}" ma:internalName="TaxCatchAll" ma:showField="CatchAllData" ma:web="a7df9d88-25d8-46d3-927b-a30441f18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f599c35-e628-4119-b9e6-602c0267bf8d}" ma:internalName="TaxCatchAllLabel" ma:readOnly="true" ma:showField="CatchAllDataLabel" ma:web="a7df9d88-25d8-46d3-927b-a30441f18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3685371474f49415343446f63547970" ma:index="13" nillable="true" ma:taxonomy="true" ma:internalName="l3685371474f49415343446f63547970" ma:taxonomyFieldName="LCDocumentType" ma:displayName="Record Type" ma:readOnly="false" ma:default="" ma:fieldId="{53685371-474f-4941-5343-446f63547970}" ma:sspId="82934d0d-328a-4d1f-950b-895cbcb64a13" ma:termSetId="7162225c-a8c1-414d-99ff-945676b3672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3685371474f49415343427573556e74" ma:index="18" nillable="true" ma:taxonomy="true" ma:internalName="l3685371474f49415343427573556e74" ma:taxonomyFieldName="LCBusinessUnit" ma:displayName="Business Unit" ma:readOnly="false" ma:default="" ma:fieldId="{53685371-474f-4941-5343-427573556e74}" ma:taxonomyMulti="true" ma:sspId="82934d0d-328a-4d1f-950b-895cbcb64a13" ma:termSetId="5a19e4a3-44c2-4640-bc99-7211d03ec5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Year" ma:index="19" nillable="true" ma:displayName="Year" ma:decimals="0" ma:default="2024" ma:description="Year file applies to." ma:internalName="LCYear" ma:percentage="FALSE">
      <xsd:simpleType>
        <xsd:restriction base="dms:Number">
          <xsd:maxInclusive value="2500"/>
          <xsd:minInclusive value="19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2934d0d-328a-4d1f-950b-895cbcb64a13" ContentTypeId="0x0101005368617265B2436F726549415061636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Year xmlns="e8cf1667-f3c3-4411-9c6b-2f6a242c3b54">2024</LCYear>
    <TaxCatchAll xmlns="e8cf1667-f3c3-4411-9c6b-2f6a242c3b54" xsi:nil="true"/>
    <LCSynopsis xmlns="e8cf1667-f3c3-4411-9c6b-2f6a242c3b54" xsi:nil="true"/>
    <LCPreparedBy xmlns="e8cf1667-f3c3-4411-9c6b-2f6a242c3b54" xsi:nil="true"/>
    <l3685371474f49415343427573556e74 xmlns="e8cf1667-f3c3-4411-9c6b-2f6a242c3b54">
      <Terms xmlns="http://schemas.microsoft.com/office/infopath/2007/PartnerControls"/>
    </l3685371474f49415343427573556e74>
    <LCDocumentOwner xmlns="e8cf1667-f3c3-4411-9c6b-2f6a242c3b54">
      <UserInfo>
        <DisplayName/>
        <AccountId xsi:nil="true"/>
        <AccountType/>
      </UserInfo>
    </LCDocumentOwner>
    <l3685371474f49415343446f63547970 xmlns="e8cf1667-f3c3-4411-9c6b-2f6a242c3b54">
      <Terms xmlns="http://schemas.microsoft.com/office/infopath/2007/PartnerControls"/>
    </l3685371474f49415343446f63547970>
    <LCTrueDocumentDate xmlns="e8cf1667-f3c3-4411-9c6b-2f6a242c3b54"/>
    <LCNotes xmlns="e8cf1667-f3c3-4411-9c6b-2f6a242c3b54" xsi:nil="true"/>
  </documentManagement>
</p:properties>
</file>

<file path=customXml/itemProps1.xml><?xml version="1.0" encoding="utf-8"?>
<ds:datastoreItem xmlns:ds="http://schemas.openxmlformats.org/officeDocument/2006/customXml" ds:itemID="{B9767AA8-AF4C-4097-9DDC-420954B29D31}"/>
</file>

<file path=customXml/itemProps2.xml><?xml version="1.0" encoding="utf-8"?>
<ds:datastoreItem xmlns:ds="http://schemas.openxmlformats.org/officeDocument/2006/customXml" ds:itemID="{58BD978E-3D55-427A-AE72-14B6264D90FB}"/>
</file>

<file path=customXml/itemProps3.xml><?xml version="1.0" encoding="utf-8"?>
<ds:datastoreItem xmlns:ds="http://schemas.openxmlformats.org/officeDocument/2006/customXml" ds:itemID="{D0C32C2B-E319-40BD-9810-D29A5B0A77D6}"/>
</file>

<file path=customXml/itemProps4.xml><?xml version="1.0" encoding="utf-8"?>
<ds:datastoreItem xmlns:ds="http://schemas.openxmlformats.org/officeDocument/2006/customXml" ds:itemID="{C4D0C632-8FA9-45D2-BD0E-C4EBEDBF98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Custom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Arial,Sans-Serif</vt:lpstr>
      <vt:lpstr>Calibri</vt:lpstr>
      <vt:lpstr>Office Theme</vt:lpstr>
      <vt:lpstr>Lakeview Estates</vt:lpstr>
      <vt:lpstr>Presentation Outline</vt:lpstr>
      <vt:lpstr>Changes to Fluoride (MAC)</vt:lpstr>
      <vt:lpstr>Fluoride Risks</vt:lpstr>
      <vt:lpstr>Fluoride Risks</vt:lpstr>
      <vt:lpstr>Fluoride Risks</vt:lpstr>
      <vt:lpstr>Lakeview Estates Flouride Concentration?</vt:lpstr>
      <vt:lpstr> Timeline</vt:lpstr>
      <vt:lpstr>What is Lacombe County doing about It?</vt:lpstr>
      <vt:lpstr>What are Possible Solutions?</vt:lpstr>
      <vt:lpstr>POE - Point of Entry</vt:lpstr>
      <vt:lpstr>POE Point of Entry</vt:lpstr>
      <vt:lpstr>PowerPoint Presentation</vt:lpstr>
      <vt:lpstr>PowerPoint Presentation</vt:lpstr>
      <vt:lpstr>POU - Point of Use</vt:lpstr>
      <vt:lpstr>POU - Point of Use</vt:lpstr>
      <vt:lpstr>PowerPoint Presentation</vt:lpstr>
      <vt:lpstr>Alberta Environment &amp; Protected Areas</vt:lpstr>
      <vt:lpstr>Alberta Health Services</vt:lpstr>
      <vt:lpstr>Lacombe County</vt:lpstr>
      <vt:lpstr>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Nicklas Baran</dc:creator>
  <cp:lastModifiedBy>Darren Dempsey</cp:lastModifiedBy>
  <cp:revision>42</cp:revision>
  <cp:lastPrinted>2026-01-15T20:04:17Z</cp:lastPrinted>
  <dcterms:created xsi:type="dcterms:W3CDTF">2026-01-14T16:54:38Z</dcterms:created>
  <dcterms:modified xsi:type="dcterms:W3CDTF">2026-02-25T22:37:43Z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2026-01-14T00:00:00Z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2026-01-14T00:00:00Z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0x0101005368617265B2436F726549415061636B00F03853A25AA57E4E8391FAD90C9C2D1E</vt:lpwstr>
  </property>
</Properties>
</file>